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05" r:id="rId2"/>
    <p:sldId id="321" r:id="rId3"/>
    <p:sldId id="307" r:id="rId4"/>
    <p:sldId id="332" r:id="rId5"/>
    <p:sldId id="331" r:id="rId6"/>
    <p:sldId id="336" r:id="rId7"/>
    <p:sldId id="337" r:id="rId8"/>
    <p:sldId id="338" r:id="rId9"/>
    <p:sldId id="342" r:id="rId10"/>
    <p:sldId id="333" r:id="rId11"/>
    <p:sldId id="334" r:id="rId12"/>
    <p:sldId id="356" r:id="rId13"/>
    <p:sldId id="335" r:id="rId14"/>
    <p:sldId id="341" r:id="rId15"/>
    <p:sldId id="343" r:id="rId16"/>
    <p:sldId id="347" r:id="rId17"/>
    <p:sldId id="348" r:id="rId18"/>
    <p:sldId id="350" r:id="rId19"/>
    <p:sldId id="351" r:id="rId20"/>
    <p:sldId id="352" r:id="rId21"/>
    <p:sldId id="355" r:id="rId22"/>
    <p:sldId id="340" r:id="rId23"/>
    <p:sldId id="354" r:id="rId24"/>
    <p:sldId id="28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956EC-2B2E-416A-9FE1-0CE6657E36F2}" type="doc">
      <dgm:prSet loTypeId="urn:microsoft.com/office/officeart/2005/8/layout/pyramid4" loCatId="pyramid" qsTypeId="urn:microsoft.com/office/officeart/2005/8/quickstyle/3d5" qsCatId="3D" csTypeId="urn:microsoft.com/office/officeart/2005/8/colors/accent1_2" csCatId="accent1" phldr="1"/>
      <dgm:spPr/>
    </dgm:pt>
    <dgm:pt modelId="{E91854BF-D18F-41EE-89FD-398D30CD1362}">
      <dgm:prSet phldrT="[Text]" custT="1"/>
      <dgm:spPr>
        <a:noFill/>
        <a:ln>
          <a:noFill/>
        </a:ln>
        <a:sp3d extrusionH="1047750" contourW="38100" prstMaterial="matte">
          <a:contourClr>
            <a:schemeClr val="lt1"/>
          </a:contourClr>
        </a:sp3d>
      </dgm:spPr>
      <dgm:t>
        <a:bodyPr/>
        <a:lstStyle/>
        <a:p>
          <a:endParaRPr lang="en-AU" sz="1400" b="1" dirty="0"/>
        </a:p>
      </dgm:t>
    </dgm:pt>
    <dgm:pt modelId="{481D62F9-9286-4807-B30E-2AB95DCC085E}" type="parTrans" cxnId="{D6E878FE-1834-4D66-B62A-2E8710B9A5D4}">
      <dgm:prSet/>
      <dgm:spPr/>
      <dgm:t>
        <a:bodyPr/>
        <a:lstStyle/>
        <a:p>
          <a:endParaRPr lang="en-AU" sz="1100"/>
        </a:p>
      </dgm:t>
    </dgm:pt>
    <dgm:pt modelId="{F5E7BF15-0C5F-4DCE-862E-144BFA9B22CA}" type="sibTrans" cxnId="{D6E878FE-1834-4D66-B62A-2E8710B9A5D4}">
      <dgm:prSet/>
      <dgm:spPr/>
      <dgm:t>
        <a:bodyPr/>
        <a:lstStyle/>
        <a:p>
          <a:endParaRPr lang="en-AU" sz="1100"/>
        </a:p>
      </dgm:t>
    </dgm:pt>
    <dgm:pt modelId="{D0421A5F-D4AC-431C-8723-7F1BF1CBA8AD}">
      <dgm:prSet phldrT="[Text]" custT="1"/>
      <dgm:spPr>
        <a:noFill/>
        <a:ln>
          <a:noFill/>
        </a:ln>
        <a:sp3d extrusionH="1047750" contourW="38100" prstMaterial="matte">
          <a:contourClr>
            <a:schemeClr val="lt1"/>
          </a:contourClr>
        </a:sp3d>
      </dgm:spPr>
      <dgm:t>
        <a:bodyPr/>
        <a:lstStyle/>
        <a:p>
          <a:endParaRPr lang="en-AU" sz="1100" dirty="0"/>
        </a:p>
      </dgm:t>
    </dgm:pt>
    <dgm:pt modelId="{6AD24FAD-E24B-4738-BEE2-0943E7AC80A3}" type="parTrans" cxnId="{6C0BFA9D-DABD-4038-A15C-ADD7122D8A0E}">
      <dgm:prSet/>
      <dgm:spPr/>
      <dgm:t>
        <a:bodyPr/>
        <a:lstStyle/>
        <a:p>
          <a:endParaRPr lang="en-AU" sz="1100"/>
        </a:p>
      </dgm:t>
    </dgm:pt>
    <dgm:pt modelId="{32D03705-18BE-4BF2-B6A4-17F7410EA950}" type="sibTrans" cxnId="{6C0BFA9D-DABD-4038-A15C-ADD7122D8A0E}">
      <dgm:prSet/>
      <dgm:spPr/>
      <dgm:t>
        <a:bodyPr/>
        <a:lstStyle/>
        <a:p>
          <a:endParaRPr lang="en-AU" sz="1100"/>
        </a:p>
      </dgm:t>
    </dgm:pt>
    <dgm:pt modelId="{9B2C8D11-6EEF-4D29-8003-8688225261BC}">
      <dgm:prSet custT="1"/>
      <dgm:spPr>
        <a:noFill/>
        <a:ln>
          <a:noFill/>
        </a:ln>
        <a:sp3d extrusionH="1047750" contourW="38100" prstMaterial="matte">
          <a:contourClr>
            <a:schemeClr val="lt1"/>
          </a:contourClr>
        </a:sp3d>
      </dgm:spPr>
      <dgm:t>
        <a:bodyPr/>
        <a:lstStyle/>
        <a:p>
          <a:endParaRPr lang="en-AU" sz="1100" dirty="0"/>
        </a:p>
      </dgm:t>
    </dgm:pt>
    <dgm:pt modelId="{477D8BFE-1A73-4B2C-B174-2D2C19C2D081}" type="parTrans" cxnId="{281227D6-F41E-44FB-A9DD-63B30B540FE3}">
      <dgm:prSet/>
      <dgm:spPr/>
      <dgm:t>
        <a:bodyPr/>
        <a:lstStyle/>
        <a:p>
          <a:endParaRPr lang="en-AU" sz="1100"/>
        </a:p>
      </dgm:t>
    </dgm:pt>
    <dgm:pt modelId="{0ABFB9E6-CEE2-4278-A8E5-CB86A54F0989}" type="sibTrans" cxnId="{281227D6-F41E-44FB-A9DD-63B30B540FE3}">
      <dgm:prSet/>
      <dgm:spPr/>
      <dgm:t>
        <a:bodyPr/>
        <a:lstStyle/>
        <a:p>
          <a:endParaRPr lang="en-AU" sz="1100"/>
        </a:p>
      </dgm:t>
    </dgm:pt>
    <dgm:pt modelId="{C618EBD9-C7B5-4FD1-8487-22B01A7AF443}">
      <dgm:prSet custT="1"/>
      <dgm:spPr>
        <a:solidFill>
          <a:schemeClr val="accent3">
            <a:lumMod val="20000"/>
            <a:lumOff val="80000"/>
          </a:schemeClr>
        </a:solidFill>
        <a:sp3d extrusionH="1047750" contourW="38100" prstMaterial="matte">
          <a:contourClr>
            <a:schemeClr val="lt1"/>
          </a:contourClr>
        </a:sp3d>
      </dgm:spPr>
      <dgm:t>
        <a:bodyPr/>
        <a:lstStyle/>
        <a:p>
          <a:endParaRPr lang="en-AU" sz="1400" b="1" dirty="0">
            <a:solidFill>
              <a:schemeClr val="accent3">
                <a:lumMod val="50000"/>
              </a:schemeClr>
            </a:solidFill>
          </a:endParaRPr>
        </a:p>
      </dgm:t>
    </dgm:pt>
    <dgm:pt modelId="{045436E7-EA30-40EB-82D5-E13F5C13AC4C}" type="parTrans" cxnId="{25F53A23-2684-4589-B20B-15004A05CC25}">
      <dgm:prSet/>
      <dgm:spPr/>
      <dgm:t>
        <a:bodyPr/>
        <a:lstStyle/>
        <a:p>
          <a:endParaRPr lang="en-AU" sz="1100"/>
        </a:p>
      </dgm:t>
    </dgm:pt>
    <dgm:pt modelId="{0602E7E0-D50E-4018-A978-8AED1BB06015}" type="sibTrans" cxnId="{25F53A23-2684-4589-B20B-15004A05CC25}">
      <dgm:prSet/>
      <dgm:spPr/>
      <dgm:t>
        <a:bodyPr/>
        <a:lstStyle/>
        <a:p>
          <a:endParaRPr lang="en-AU" sz="1100"/>
        </a:p>
      </dgm:t>
    </dgm:pt>
    <dgm:pt modelId="{1EDFFD92-255A-4603-B540-29D9481A12A1}">
      <dgm:prSet custT="1"/>
      <dgm:spPr>
        <a:solidFill>
          <a:schemeClr val="accent3">
            <a:lumMod val="20000"/>
            <a:lumOff val="80000"/>
          </a:schemeClr>
        </a:solidFill>
        <a:sp3d extrusionH="1047750" contourW="38100" prstMaterial="matte">
          <a:contourClr>
            <a:schemeClr val="lt1"/>
          </a:contourClr>
        </a:sp3d>
      </dgm:spPr>
      <dgm:t>
        <a:bodyPr/>
        <a:lstStyle/>
        <a:p>
          <a:endParaRPr lang="en-AU" sz="1400" b="1" dirty="0">
            <a:solidFill>
              <a:schemeClr val="accent3">
                <a:lumMod val="50000"/>
              </a:schemeClr>
            </a:solidFill>
          </a:endParaRPr>
        </a:p>
      </dgm:t>
    </dgm:pt>
    <dgm:pt modelId="{6795C1F2-394C-4245-94A6-1C7E966ECA6A}" type="parTrans" cxnId="{41B938D3-5D32-4801-B5D6-B2B1EA8C63EB}">
      <dgm:prSet/>
      <dgm:spPr/>
      <dgm:t>
        <a:bodyPr/>
        <a:lstStyle/>
        <a:p>
          <a:endParaRPr lang="en-AU" sz="1100"/>
        </a:p>
      </dgm:t>
    </dgm:pt>
    <dgm:pt modelId="{0DFBE03B-FF0C-456C-9E13-416B00EDD10C}" type="sibTrans" cxnId="{41B938D3-5D32-4801-B5D6-B2B1EA8C63EB}">
      <dgm:prSet/>
      <dgm:spPr/>
      <dgm:t>
        <a:bodyPr/>
        <a:lstStyle/>
        <a:p>
          <a:endParaRPr lang="en-AU" sz="1100"/>
        </a:p>
      </dgm:t>
    </dgm:pt>
    <dgm:pt modelId="{0A2C2273-DEED-4B1C-AFBD-15967E38571F}">
      <dgm:prSet custT="1"/>
      <dgm:spPr>
        <a:solidFill>
          <a:schemeClr val="accent5">
            <a:lumMod val="60000"/>
            <a:lumOff val="40000"/>
          </a:schemeClr>
        </a:solidFill>
        <a:sp3d extrusionH="1047750" contourW="38100" prstMaterial="matte">
          <a:contourClr>
            <a:schemeClr val="lt1"/>
          </a:contourClr>
        </a:sp3d>
      </dgm:spPr>
      <dgm:t>
        <a:bodyPr/>
        <a:lstStyle/>
        <a:p>
          <a:endParaRPr lang="en-AU" sz="1400" b="1" dirty="0">
            <a:solidFill>
              <a:schemeClr val="accent3">
                <a:lumMod val="50000"/>
              </a:schemeClr>
            </a:solidFill>
          </a:endParaRPr>
        </a:p>
      </dgm:t>
    </dgm:pt>
    <dgm:pt modelId="{B6507253-A8B5-467A-A894-A1E1D2E3D3EF}" type="parTrans" cxnId="{A85F0C7C-85AA-435F-A882-9A798912E39C}">
      <dgm:prSet/>
      <dgm:spPr/>
      <dgm:t>
        <a:bodyPr/>
        <a:lstStyle/>
        <a:p>
          <a:endParaRPr lang="en-AU" sz="1100"/>
        </a:p>
      </dgm:t>
    </dgm:pt>
    <dgm:pt modelId="{9EF11C09-97E3-493B-BEA0-2DC8FA28C1CF}" type="sibTrans" cxnId="{A85F0C7C-85AA-435F-A882-9A798912E39C}">
      <dgm:prSet/>
      <dgm:spPr/>
      <dgm:t>
        <a:bodyPr/>
        <a:lstStyle/>
        <a:p>
          <a:endParaRPr lang="en-AU" sz="1100"/>
        </a:p>
      </dgm:t>
    </dgm:pt>
    <dgm:pt modelId="{30FDDF48-4B2A-47B8-9053-40E31D7ADC07}">
      <dgm:prSet custT="1"/>
      <dgm:spPr>
        <a:solidFill>
          <a:schemeClr val="accent3">
            <a:lumMod val="20000"/>
            <a:lumOff val="80000"/>
          </a:schemeClr>
        </a:solidFill>
        <a:sp3d extrusionH="1047750" contourW="38100" prstMaterial="matte">
          <a:contourClr>
            <a:schemeClr val="lt1"/>
          </a:contourClr>
        </a:sp3d>
      </dgm:spPr>
      <dgm:t>
        <a:bodyPr/>
        <a:lstStyle/>
        <a:p>
          <a:endParaRPr lang="en-AU" sz="1100" dirty="0"/>
        </a:p>
      </dgm:t>
    </dgm:pt>
    <dgm:pt modelId="{86BDB09E-02E5-45E7-8EBB-2EB3D49B2C63}" type="parTrans" cxnId="{C1927B08-656D-4F7A-B114-E2BE60EB255F}">
      <dgm:prSet/>
      <dgm:spPr/>
      <dgm:t>
        <a:bodyPr/>
        <a:lstStyle/>
        <a:p>
          <a:endParaRPr lang="en-AU" sz="1100"/>
        </a:p>
      </dgm:t>
    </dgm:pt>
    <dgm:pt modelId="{9626F6C1-E331-4645-B3BB-279FB9F6B326}" type="sibTrans" cxnId="{C1927B08-656D-4F7A-B114-E2BE60EB255F}">
      <dgm:prSet/>
      <dgm:spPr/>
      <dgm:t>
        <a:bodyPr/>
        <a:lstStyle/>
        <a:p>
          <a:endParaRPr lang="en-AU" sz="1100"/>
        </a:p>
      </dgm:t>
    </dgm:pt>
    <dgm:pt modelId="{0B883188-AF54-43C0-A817-D94CBF02435B}">
      <dgm:prSet custT="1"/>
      <dgm:spPr>
        <a:solidFill>
          <a:schemeClr val="accent3">
            <a:lumMod val="20000"/>
            <a:lumOff val="80000"/>
          </a:schemeClr>
        </a:solidFill>
        <a:sp3d extrusionH="1047750" contourW="38100" prstMaterial="matte">
          <a:contourClr>
            <a:schemeClr val="lt1"/>
          </a:contourClr>
        </a:sp3d>
      </dgm:spPr>
      <dgm:t>
        <a:bodyPr/>
        <a:lstStyle/>
        <a:p>
          <a:endParaRPr lang="en-AU" sz="1100" dirty="0"/>
        </a:p>
      </dgm:t>
    </dgm:pt>
    <dgm:pt modelId="{49304204-E40D-42BF-B011-7DA311E1E242}" type="parTrans" cxnId="{DF8C9D40-3C65-4B6E-A4B8-8EC6C1B8923E}">
      <dgm:prSet/>
      <dgm:spPr/>
      <dgm:t>
        <a:bodyPr/>
        <a:lstStyle/>
        <a:p>
          <a:endParaRPr lang="en-AU" sz="1100"/>
        </a:p>
      </dgm:t>
    </dgm:pt>
    <dgm:pt modelId="{A93A2BE1-7E77-4605-BD4D-F907159A9459}" type="sibTrans" cxnId="{DF8C9D40-3C65-4B6E-A4B8-8EC6C1B8923E}">
      <dgm:prSet/>
      <dgm:spPr/>
      <dgm:t>
        <a:bodyPr/>
        <a:lstStyle/>
        <a:p>
          <a:endParaRPr lang="en-AU" sz="1100"/>
        </a:p>
      </dgm:t>
    </dgm:pt>
    <dgm:pt modelId="{2D04FA8D-BB88-406F-8825-9D901F5E43DC}">
      <dgm:prSet phldrT="[Text]" custT="1"/>
      <dgm:spPr>
        <a:noFill/>
        <a:ln>
          <a:noFill/>
        </a:ln>
        <a:sp3d extrusionH="1047750" contourW="38100" prstMaterial="matte">
          <a:contourClr>
            <a:schemeClr val="lt1"/>
          </a:contourClr>
        </a:sp3d>
      </dgm:spPr>
      <dgm:t>
        <a:bodyPr/>
        <a:lstStyle/>
        <a:p>
          <a:endParaRPr lang="en-AU" sz="1400" b="1" dirty="0">
            <a:solidFill>
              <a:schemeClr val="bg1"/>
            </a:solidFill>
          </a:endParaRPr>
        </a:p>
      </dgm:t>
    </dgm:pt>
    <dgm:pt modelId="{BCE23B7D-83E2-452C-B772-203C4D3DAFBC}" type="sibTrans" cxnId="{E6E16200-DD12-46C2-8761-87515A534409}">
      <dgm:prSet/>
      <dgm:spPr/>
      <dgm:t>
        <a:bodyPr/>
        <a:lstStyle/>
        <a:p>
          <a:endParaRPr lang="en-AU" sz="1100"/>
        </a:p>
      </dgm:t>
    </dgm:pt>
    <dgm:pt modelId="{706EE3E5-D475-45D7-8467-A140E3155281}" type="parTrans" cxnId="{E6E16200-DD12-46C2-8761-87515A534409}">
      <dgm:prSet/>
      <dgm:spPr/>
      <dgm:t>
        <a:bodyPr/>
        <a:lstStyle/>
        <a:p>
          <a:endParaRPr lang="en-AU" sz="1100"/>
        </a:p>
      </dgm:t>
    </dgm:pt>
    <dgm:pt modelId="{72DD5B9D-AAAA-41BD-ADAA-267641AC3BF8}" type="pres">
      <dgm:prSet presAssocID="{EA0956EC-2B2E-416A-9FE1-0CE6657E36F2}" presName="compositeShape" presStyleCnt="0">
        <dgm:presLayoutVars>
          <dgm:chMax val="9"/>
          <dgm:dir/>
          <dgm:resizeHandles val="exact"/>
        </dgm:presLayoutVars>
      </dgm:prSet>
      <dgm:spPr/>
    </dgm:pt>
    <dgm:pt modelId="{FAE4F576-3E13-497A-A13A-BB5A3D52B81C}" type="pres">
      <dgm:prSet presAssocID="{EA0956EC-2B2E-416A-9FE1-0CE6657E36F2}" presName="triangle1" presStyleLbl="node1" presStyleIdx="0" presStyleCnt="9">
        <dgm:presLayoutVars>
          <dgm:bulletEnabled val="1"/>
        </dgm:presLayoutVars>
      </dgm:prSet>
      <dgm:spPr/>
      <dgm:t>
        <a:bodyPr/>
        <a:lstStyle/>
        <a:p>
          <a:endParaRPr lang="en-AU"/>
        </a:p>
      </dgm:t>
    </dgm:pt>
    <dgm:pt modelId="{43CBE395-04DE-472C-9C53-5F3712E79318}" type="pres">
      <dgm:prSet presAssocID="{EA0956EC-2B2E-416A-9FE1-0CE6657E36F2}" presName="triangle2" presStyleLbl="node1" presStyleIdx="1" presStyleCnt="9">
        <dgm:presLayoutVars>
          <dgm:bulletEnabled val="1"/>
        </dgm:presLayoutVars>
      </dgm:prSet>
      <dgm:spPr/>
      <dgm:t>
        <a:bodyPr/>
        <a:lstStyle/>
        <a:p>
          <a:endParaRPr lang="en-AU"/>
        </a:p>
      </dgm:t>
    </dgm:pt>
    <dgm:pt modelId="{BC33E4BD-6E2D-49AD-91C2-3327B21344AB}" type="pres">
      <dgm:prSet presAssocID="{EA0956EC-2B2E-416A-9FE1-0CE6657E36F2}" presName="triangle3" presStyleLbl="node1" presStyleIdx="2" presStyleCnt="9">
        <dgm:presLayoutVars>
          <dgm:bulletEnabled val="1"/>
        </dgm:presLayoutVars>
      </dgm:prSet>
      <dgm:spPr/>
      <dgm:t>
        <a:bodyPr/>
        <a:lstStyle/>
        <a:p>
          <a:endParaRPr lang="en-AU"/>
        </a:p>
      </dgm:t>
    </dgm:pt>
    <dgm:pt modelId="{AA2112CD-7153-4A6A-BFD8-73A95A4DED8A}" type="pres">
      <dgm:prSet presAssocID="{EA0956EC-2B2E-416A-9FE1-0CE6657E36F2}" presName="triangle4" presStyleLbl="node1" presStyleIdx="3" presStyleCnt="9">
        <dgm:presLayoutVars>
          <dgm:bulletEnabled val="1"/>
        </dgm:presLayoutVars>
      </dgm:prSet>
      <dgm:spPr/>
      <dgm:t>
        <a:bodyPr/>
        <a:lstStyle/>
        <a:p>
          <a:endParaRPr lang="en-AU"/>
        </a:p>
      </dgm:t>
    </dgm:pt>
    <dgm:pt modelId="{6B6C698E-D631-4CFE-85E0-9D2BAA8B12FA}" type="pres">
      <dgm:prSet presAssocID="{EA0956EC-2B2E-416A-9FE1-0CE6657E36F2}" presName="triangle5" presStyleLbl="node1" presStyleIdx="4" presStyleCnt="9">
        <dgm:presLayoutVars>
          <dgm:bulletEnabled val="1"/>
        </dgm:presLayoutVars>
      </dgm:prSet>
      <dgm:spPr/>
      <dgm:t>
        <a:bodyPr/>
        <a:lstStyle/>
        <a:p>
          <a:endParaRPr lang="en-AU"/>
        </a:p>
      </dgm:t>
    </dgm:pt>
    <dgm:pt modelId="{E284D50A-EEAA-42A0-858F-517F6B07B3E9}" type="pres">
      <dgm:prSet presAssocID="{EA0956EC-2B2E-416A-9FE1-0CE6657E36F2}" presName="triangle6" presStyleLbl="node1" presStyleIdx="5" presStyleCnt="9">
        <dgm:presLayoutVars>
          <dgm:bulletEnabled val="1"/>
        </dgm:presLayoutVars>
      </dgm:prSet>
      <dgm:spPr/>
      <dgm:t>
        <a:bodyPr/>
        <a:lstStyle/>
        <a:p>
          <a:endParaRPr lang="en-AU"/>
        </a:p>
      </dgm:t>
    </dgm:pt>
    <dgm:pt modelId="{7ECD91D2-08F2-4887-BB32-D449BA46AACF}" type="pres">
      <dgm:prSet presAssocID="{EA0956EC-2B2E-416A-9FE1-0CE6657E36F2}" presName="triangle7" presStyleLbl="node1" presStyleIdx="6" presStyleCnt="9">
        <dgm:presLayoutVars>
          <dgm:bulletEnabled val="1"/>
        </dgm:presLayoutVars>
      </dgm:prSet>
      <dgm:spPr/>
      <dgm:t>
        <a:bodyPr/>
        <a:lstStyle/>
        <a:p>
          <a:endParaRPr lang="en-AU"/>
        </a:p>
      </dgm:t>
    </dgm:pt>
    <dgm:pt modelId="{E986598F-521D-4DDE-8208-46CEBA1AF92D}" type="pres">
      <dgm:prSet presAssocID="{EA0956EC-2B2E-416A-9FE1-0CE6657E36F2}" presName="triangle8" presStyleLbl="node1" presStyleIdx="7" presStyleCnt="9">
        <dgm:presLayoutVars>
          <dgm:bulletEnabled val="1"/>
        </dgm:presLayoutVars>
      </dgm:prSet>
      <dgm:spPr/>
      <dgm:t>
        <a:bodyPr/>
        <a:lstStyle/>
        <a:p>
          <a:endParaRPr lang="en-AU"/>
        </a:p>
      </dgm:t>
    </dgm:pt>
    <dgm:pt modelId="{B296E51F-C11C-4D32-B33A-17F659FECD7D}" type="pres">
      <dgm:prSet presAssocID="{EA0956EC-2B2E-416A-9FE1-0CE6657E36F2}" presName="triangle9" presStyleLbl="node1" presStyleIdx="8" presStyleCnt="9">
        <dgm:presLayoutVars>
          <dgm:bulletEnabled val="1"/>
        </dgm:presLayoutVars>
      </dgm:prSet>
      <dgm:spPr/>
      <dgm:t>
        <a:bodyPr/>
        <a:lstStyle/>
        <a:p>
          <a:endParaRPr lang="en-AU"/>
        </a:p>
      </dgm:t>
    </dgm:pt>
  </dgm:ptLst>
  <dgm:cxnLst>
    <dgm:cxn modelId="{01D9060C-AA49-4188-9DB2-E4B73993BFD9}" type="presOf" srcId="{2D04FA8D-BB88-406F-8825-9D901F5E43DC}" destId="{43CBE395-04DE-472C-9C53-5F3712E79318}" srcOrd="0" destOrd="0" presId="urn:microsoft.com/office/officeart/2005/8/layout/pyramid4"/>
    <dgm:cxn modelId="{C68DF17E-F5FF-4283-B1C3-4FD7AA19E95C}" type="presOf" srcId="{0B883188-AF54-43C0-A817-D94CBF02435B}" destId="{B296E51F-C11C-4D32-B33A-17F659FECD7D}" srcOrd="0" destOrd="0" presId="urn:microsoft.com/office/officeart/2005/8/layout/pyramid4"/>
    <dgm:cxn modelId="{25F53A23-2684-4589-B20B-15004A05CC25}" srcId="{EA0956EC-2B2E-416A-9FE1-0CE6657E36F2}" destId="{C618EBD9-C7B5-4FD1-8487-22B01A7AF443}" srcOrd="4" destOrd="0" parTransId="{045436E7-EA30-40EB-82D5-E13F5C13AC4C}" sibTransId="{0602E7E0-D50E-4018-A978-8AED1BB06015}"/>
    <dgm:cxn modelId="{D6E878FE-1834-4D66-B62A-2E8710B9A5D4}" srcId="{EA0956EC-2B2E-416A-9FE1-0CE6657E36F2}" destId="{E91854BF-D18F-41EE-89FD-398D30CD1362}" srcOrd="0" destOrd="0" parTransId="{481D62F9-9286-4807-B30E-2AB95DCC085E}" sibTransId="{F5E7BF15-0C5F-4DCE-862E-144BFA9B22CA}"/>
    <dgm:cxn modelId="{C1927B08-656D-4F7A-B114-E2BE60EB255F}" srcId="{EA0956EC-2B2E-416A-9FE1-0CE6657E36F2}" destId="{30FDDF48-4B2A-47B8-9053-40E31D7ADC07}" srcOrd="7" destOrd="0" parTransId="{86BDB09E-02E5-45E7-8EBB-2EB3D49B2C63}" sibTransId="{9626F6C1-E331-4645-B3BB-279FB9F6B326}"/>
    <dgm:cxn modelId="{AEBB57DF-5B10-44E3-A80E-D63B0C236977}" type="presOf" srcId="{0A2C2273-DEED-4B1C-AFBD-15967E38571F}" destId="{7ECD91D2-08F2-4887-BB32-D449BA46AACF}" srcOrd="0" destOrd="0" presId="urn:microsoft.com/office/officeart/2005/8/layout/pyramid4"/>
    <dgm:cxn modelId="{BC9F68BC-035B-4036-A39A-DD4587395EB6}" type="presOf" srcId="{D0421A5F-D4AC-431C-8723-7F1BF1CBA8AD}" destId="{BC33E4BD-6E2D-49AD-91C2-3327B21344AB}" srcOrd="0" destOrd="0" presId="urn:microsoft.com/office/officeart/2005/8/layout/pyramid4"/>
    <dgm:cxn modelId="{224F7623-F001-4569-9153-E28A554B69DD}" type="presOf" srcId="{E91854BF-D18F-41EE-89FD-398D30CD1362}" destId="{FAE4F576-3E13-497A-A13A-BB5A3D52B81C}" srcOrd="0" destOrd="0" presId="urn:microsoft.com/office/officeart/2005/8/layout/pyramid4"/>
    <dgm:cxn modelId="{281227D6-F41E-44FB-A9DD-63B30B540FE3}" srcId="{EA0956EC-2B2E-416A-9FE1-0CE6657E36F2}" destId="{9B2C8D11-6EEF-4D29-8003-8688225261BC}" srcOrd="3" destOrd="0" parTransId="{477D8BFE-1A73-4B2C-B174-2D2C19C2D081}" sibTransId="{0ABFB9E6-CEE2-4278-A8E5-CB86A54F0989}"/>
    <dgm:cxn modelId="{41B938D3-5D32-4801-B5D6-B2B1EA8C63EB}" srcId="{EA0956EC-2B2E-416A-9FE1-0CE6657E36F2}" destId="{1EDFFD92-255A-4603-B540-29D9481A12A1}" srcOrd="5" destOrd="0" parTransId="{6795C1F2-394C-4245-94A6-1C7E966ECA6A}" sibTransId="{0DFBE03B-FF0C-456C-9E13-416B00EDD10C}"/>
    <dgm:cxn modelId="{75034E18-6FD2-42D0-A419-EF6DAC7C5C2E}" type="presOf" srcId="{30FDDF48-4B2A-47B8-9053-40E31D7ADC07}" destId="{E986598F-521D-4DDE-8208-46CEBA1AF92D}" srcOrd="0" destOrd="0" presId="urn:microsoft.com/office/officeart/2005/8/layout/pyramid4"/>
    <dgm:cxn modelId="{4603C567-D056-4E86-A7FF-ED4A471DDAA8}" type="presOf" srcId="{C618EBD9-C7B5-4FD1-8487-22B01A7AF443}" destId="{6B6C698E-D631-4CFE-85E0-9D2BAA8B12FA}" srcOrd="0" destOrd="0" presId="urn:microsoft.com/office/officeart/2005/8/layout/pyramid4"/>
    <dgm:cxn modelId="{9DCC004B-6FA9-4CF8-8640-27561F8E1E00}" type="presOf" srcId="{1EDFFD92-255A-4603-B540-29D9481A12A1}" destId="{E284D50A-EEAA-42A0-858F-517F6B07B3E9}" srcOrd="0" destOrd="0" presId="urn:microsoft.com/office/officeart/2005/8/layout/pyramid4"/>
    <dgm:cxn modelId="{E6E16200-DD12-46C2-8761-87515A534409}" srcId="{EA0956EC-2B2E-416A-9FE1-0CE6657E36F2}" destId="{2D04FA8D-BB88-406F-8825-9D901F5E43DC}" srcOrd="1" destOrd="0" parTransId="{706EE3E5-D475-45D7-8467-A140E3155281}" sibTransId="{BCE23B7D-83E2-452C-B772-203C4D3DAFBC}"/>
    <dgm:cxn modelId="{DF8C9D40-3C65-4B6E-A4B8-8EC6C1B8923E}" srcId="{EA0956EC-2B2E-416A-9FE1-0CE6657E36F2}" destId="{0B883188-AF54-43C0-A817-D94CBF02435B}" srcOrd="8" destOrd="0" parTransId="{49304204-E40D-42BF-B011-7DA311E1E242}" sibTransId="{A93A2BE1-7E77-4605-BD4D-F907159A9459}"/>
    <dgm:cxn modelId="{C18B7431-F871-4298-B29C-95CAF1D13972}" type="presOf" srcId="{9B2C8D11-6EEF-4D29-8003-8688225261BC}" destId="{AA2112CD-7153-4A6A-BFD8-73A95A4DED8A}" srcOrd="0" destOrd="0" presId="urn:microsoft.com/office/officeart/2005/8/layout/pyramid4"/>
    <dgm:cxn modelId="{89E6E9CB-4F7E-4D9D-B230-2A050C7BB210}" type="presOf" srcId="{EA0956EC-2B2E-416A-9FE1-0CE6657E36F2}" destId="{72DD5B9D-AAAA-41BD-ADAA-267641AC3BF8}" srcOrd="0" destOrd="0" presId="urn:microsoft.com/office/officeart/2005/8/layout/pyramid4"/>
    <dgm:cxn modelId="{A85F0C7C-85AA-435F-A882-9A798912E39C}" srcId="{EA0956EC-2B2E-416A-9FE1-0CE6657E36F2}" destId="{0A2C2273-DEED-4B1C-AFBD-15967E38571F}" srcOrd="6" destOrd="0" parTransId="{B6507253-A8B5-467A-A894-A1E1D2E3D3EF}" sibTransId="{9EF11C09-97E3-493B-BEA0-2DC8FA28C1CF}"/>
    <dgm:cxn modelId="{6C0BFA9D-DABD-4038-A15C-ADD7122D8A0E}" srcId="{EA0956EC-2B2E-416A-9FE1-0CE6657E36F2}" destId="{D0421A5F-D4AC-431C-8723-7F1BF1CBA8AD}" srcOrd="2" destOrd="0" parTransId="{6AD24FAD-E24B-4738-BEE2-0943E7AC80A3}" sibTransId="{32D03705-18BE-4BF2-B6A4-17F7410EA950}"/>
    <dgm:cxn modelId="{EFFDEB9E-5F9D-49AC-984F-1658A888895D}" type="presParOf" srcId="{72DD5B9D-AAAA-41BD-ADAA-267641AC3BF8}" destId="{FAE4F576-3E13-497A-A13A-BB5A3D52B81C}" srcOrd="0" destOrd="0" presId="urn:microsoft.com/office/officeart/2005/8/layout/pyramid4"/>
    <dgm:cxn modelId="{1ABB0A42-5533-4202-BDE2-D3839C2486B3}" type="presParOf" srcId="{72DD5B9D-AAAA-41BD-ADAA-267641AC3BF8}" destId="{43CBE395-04DE-472C-9C53-5F3712E79318}" srcOrd="1" destOrd="0" presId="urn:microsoft.com/office/officeart/2005/8/layout/pyramid4"/>
    <dgm:cxn modelId="{2A3DEBC8-F3CD-4AD0-AB86-4AF9B40F345C}" type="presParOf" srcId="{72DD5B9D-AAAA-41BD-ADAA-267641AC3BF8}" destId="{BC33E4BD-6E2D-49AD-91C2-3327B21344AB}" srcOrd="2" destOrd="0" presId="urn:microsoft.com/office/officeart/2005/8/layout/pyramid4"/>
    <dgm:cxn modelId="{19E56C16-67D3-4D84-A10E-1539B72C5438}" type="presParOf" srcId="{72DD5B9D-AAAA-41BD-ADAA-267641AC3BF8}" destId="{AA2112CD-7153-4A6A-BFD8-73A95A4DED8A}" srcOrd="3" destOrd="0" presId="urn:microsoft.com/office/officeart/2005/8/layout/pyramid4"/>
    <dgm:cxn modelId="{B6212D2B-41D7-428A-AA3B-B5A7C10A2DBF}" type="presParOf" srcId="{72DD5B9D-AAAA-41BD-ADAA-267641AC3BF8}" destId="{6B6C698E-D631-4CFE-85E0-9D2BAA8B12FA}" srcOrd="4" destOrd="0" presId="urn:microsoft.com/office/officeart/2005/8/layout/pyramid4"/>
    <dgm:cxn modelId="{DBA08DAE-BA83-4AB9-9F9A-96B904C0BD5F}" type="presParOf" srcId="{72DD5B9D-AAAA-41BD-ADAA-267641AC3BF8}" destId="{E284D50A-EEAA-42A0-858F-517F6B07B3E9}" srcOrd="5" destOrd="0" presId="urn:microsoft.com/office/officeart/2005/8/layout/pyramid4"/>
    <dgm:cxn modelId="{78D7824B-ECF3-4CA9-9F49-3AA057C1DF9D}" type="presParOf" srcId="{72DD5B9D-AAAA-41BD-ADAA-267641AC3BF8}" destId="{7ECD91D2-08F2-4887-BB32-D449BA46AACF}" srcOrd="6" destOrd="0" presId="urn:microsoft.com/office/officeart/2005/8/layout/pyramid4"/>
    <dgm:cxn modelId="{25819D21-C460-4E1F-8A68-C55998BDA024}" type="presParOf" srcId="{72DD5B9D-AAAA-41BD-ADAA-267641AC3BF8}" destId="{E986598F-521D-4DDE-8208-46CEBA1AF92D}" srcOrd="7" destOrd="0" presId="urn:microsoft.com/office/officeart/2005/8/layout/pyramid4"/>
    <dgm:cxn modelId="{9E14E47A-F5A4-4E6B-A66B-356BC3FEA90B}" type="presParOf" srcId="{72DD5B9D-AAAA-41BD-ADAA-267641AC3BF8}" destId="{B296E51F-C11C-4D32-B33A-17F659FECD7D}"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D4853-13CE-4A75-BA08-97426749263D}" type="doc">
      <dgm:prSet loTypeId="urn:microsoft.com/office/officeart/2005/8/layout/arrow5" loCatId="process" qsTypeId="urn:microsoft.com/office/officeart/2005/8/quickstyle/simple1" qsCatId="simple" csTypeId="urn:microsoft.com/office/officeart/2005/8/colors/accent1_2" csCatId="accent1" phldr="0"/>
      <dgm:spPr/>
      <dgm:t>
        <a:bodyPr/>
        <a:lstStyle/>
        <a:p>
          <a:endParaRPr lang="en-US"/>
        </a:p>
      </dgm:t>
    </dgm:pt>
    <dgm:pt modelId="{AF2F8EA1-7928-4DAB-A64F-C84A1676AE60}">
      <dgm:prSet phldrT="[Text]" phldr="1"/>
      <dgm:spPr/>
      <dgm:t>
        <a:bodyPr/>
        <a:lstStyle/>
        <a:p>
          <a:endParaRPr lang="en-US"/>
        </a:p>
      </dgm:t>
    </dgm:pt>
    <dgm:pt modelId="{262DBFB2-8BA3-4AE5-98A1-CBC5F075A9F7}" type="parTrans" cxnId="{55851484-418E-4D92-8ECF-89F5F80BE96E}">
      <dgm:prSet/>
      <dgm:spPr/>
      <dgm:t>
        <a:bodyPr/>
        <a:lstStyle/>
        <a:p>
          <a:endParaRPr lang="en-US"/>
        </a:p>
      </dgm:t>
    </dgm:pt>
    <dgm:pt modelId="{240D95DC-0A59-4ED2-854E-F210E301DDF9}" type="sibTrans" cxnId="{55851484-418E-4D92-8ECF-89F5F80BE96E}">
      <dgm:prSet/>
      <dgm:spPr/>
      <dgm:t>
        <a:bodyPr/>
        <a:lstStyle/>
        <a:p>
          <a:endParaRPr lang="en-US"/>
        </a:p>
      </dgm:t>
    </dgm:pt>
    <dgm:pt modelId="{83732DDE-EFAC-48B8-8532-AE9131119CAF}">
      <dgm:prSet phldrT="[Text]" phldr="1"/>
      <dgm:spPr/>
      <dgm:t>
        <a:bodyPr/>
        <a:lstStyle/>
        <a:p>
          <a:endParaRPr lang="en-US"/>
        </a:p>
      </dgm:t>
    </dgm:pt>
    <dgm:pt modelId="{EF4E2A77-1B43-44CA-AC77-0E4AB2BC7238}" type="parTrans" cxnId="{74AB5E5B-DEC7-4853-878B-BA94F5C41862}">
      <dgm:prSet/>
      <dgm:spPr/>
      <dgm:t>
        <a:bodyPr/>
        <a:lstStyle/>
        <a:p>
          <a:endParaRPr lang="en-US"/>
        </a:p>
      </dgm:t>
    </dgm:pt>
    <dgm:pt modelId="{D59C28D6-1792-4981-A50A-F8F429E408B6}" type="sibTrans" cxnId="{74AB5E5B-DEC7-4853-878B-BA94F5C41862}">
      <dgm:prSet/>
      <dgm:spPr/>
      <dgm:t>
        <a:bodyPr/>
        <a:lstStyle/>
        <a:p>
          <a:endParaRPr lang="en-US"/>
        </a:p>
      </dgm:t>
    </dgm:pt>
    <dgm:pt modelId="{6C96D461-5A4A-47EF-8789-1AC7471BD2BF}" type="pres">
      <dgm:prSet presAssocID="{5F5D4853-13CE-4A75-BA08-97426749263D}" presName="diagram" presStyleCnt="0">
        <dgm:presLayoutVars>
          <dgm:dir/>
          <dgm:resizeHandles val="exact"/>
        </dgm:presLayoutVars>
      </dgm:prSet>
      <dgm:spPr/>
      <dgm:t>
        <a:bodyPr/>
        <a:lstStyle/>
        <a:p>
          <a:endParaRPr lang="en-US"/>
        </a:p>
      </dgm:t>
    </dgm:pt>
    <dgm:pt modelId="{BE14C91D-571A-4492-9E35-0988F34B37F7}" type="pres">
      <dgm:prSet presAssocID="{AF2F8EA1-7928-4DAB-A64F-C84A1676AE60}" presName="arrow" presStyleLbl="node1" presStyleIdx="0" presStyleCnt="2" custRadScaleRad="100330" custRadScaleInc="-2584">
        <dgm:presLayoutVars>
          <dgm:bulletEnabled val="1"/>
        </dgm:presLayoutVars>
      </dgm:prSet>
      <dgm:spPr/>
      <dgm:t>
        <a:bodyPr/>
        <a:lstStyle/>
        <a:p>
          <a:endParaRPr lang="en-US"/>
        </a:p>
      </dgm:t>
    </dgm:pt>
    <dgm:pt modelId="{A30398F3-94D6-4E7F-983A-FAD782C7F1FF}" type="pres">
      <dgm:prSet presAssocID="{83732DDE-EFAC-48B8-8532-AE9131119CAF}" presName="arrow" presStyleLbl="node1" presStyleIdx="1" presStyleCnt="2" custRadScaleRad="674478" custRadScaleInc="21350">
        <dgm:presLayoutVars>
          <dgm:bulletEnabled val="1"/>
        </dgm:presLayoutVars>
      </dgm:prSet>
      <dgm:spPr/>
      <dgm:t>
        <a:bodyPr/>
        <a:lstStyle/>
        <a:p>
          <a:endParaRPr lang="en-US"/>
        </a:p>
      </dgm:t>
    </dgm:pt>
  </dgm:ptLst>
  <dgm:cxnLst>
    <dgm:cxn modelId="{52315F3F-478A-499C-95E7-0D4F5B83CE67}" type="presOf" srcId="{AF2F8EA1-7928-4DAB-A64F-C84A1676AE60}" destId="{BE14C91D-571A-4492-9E35-0988F34B37F7}" srcOrd="0" destOrd="0" presId="urn:microsoft.com/office/officeart/2005/8/layout/arrow5"/>
    <dgm:cxn modelId="{74AB5E5B-DEC7-4853-878B-BA94F5C41862}" srcId="{5F5D4853-13CE-4A75-BA08-97426749263D}" destId="{83732DDE-EFAC-48B8-8532-AE9131119CAF}" srcOrd="1" destOrd="0" parTransId="{EF4E2A77-1B43-44CA-AC77-0E4AB2BC7238}" sibTransId="{D59C28D6-1792-4981-A50A-F8F429E408B6}"/>
    <dgm:cxn modelId="{963A8D66-3C83-4EA3-A52B-4BB79B39CAD9}" type="presOf" srcId="{83732DDE-EFAC-48B8-8532-AE9131119CAF}" destId="{A30398F3-94D6-4E7F-983A-FAD782C7F1FF}" srcOrd="0" destOrd="0" presId="urn:microsoft.com/office/officeart/2005/8/layout/arrow5"/>
    <dgm:cxn modelId="{93D46F17-A81D-4387-A7CA-41B18198AF12}" type="presOf" srcId="{5F5D4853-13CE-4A75-BA08-97426749263D}" destId="{6C96D461-5A4A-47EF-8789-1AC7471BD2BF}" srcOrd="0" destOrd="0" presId="urn:microsoft.com/office/officeart/2005/8/layout/arrow5"/>
    <dgm:cxn modelId="{55851484-418E-4D92-8ECF-89F5F80BE96E}" srcId="{5F5D4853-13CE-4A75-BA08-97426749263D}" destId="{AF2F8EA1-7928-4DAB-A64F-C84A1676AE60}" srcOrd="0" destOrd="0" parTransId="{262DBFB2-8BA3-4AE5-98A1-CBC5F075A9F7}" sibTransId="{240D95DC-0A59-4ED2-854E-F210E301DDF9}"/>
    <dgm:cxn modelId="{6A141880-2C4C-490F-88D6-6B9064034FC2}" type="presParOf" srcId="{6C96D461-5A4A-47EF-8789-1AC7471BD2BF}" destId="{BE14C91D-571A-4492-9E35-0988F34B37F7}" srcOrd="0" destOrd="0" presId="urn:microsoft.com/office/officeart/2005/8/layout/arrow5"/>
    <dgm:cxn modelId="{B4B6AEC2-A3C9-4986-91F9-FEF3C453BB81}" type="presParOf" srcId="{6C96D461-5A4A-47EF-8789-1AC7471BD2BF}" destId="{A30398F3-94D6-4E7F-983A-FAD782C7F1FF}"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5D4853-13CE-4A75-BA08-97426749263D}" type="doc">
      <dgm:prSet loTypeId="urn:microsoft.com/office/officeart/2005/8/layout/arrow5" loCatId="process" qsTypeId="urn:microsoft.com/office/officeart/2005/8/quickstyle/simple1" qsCatId="simple" csTypeId="urn:microsoft.com/office/officeart/2005/8/colors/accent1_2" csCatId="accent1" phldr="0"/>
      <dgm:spPr/>
      <dgm:t>
        <a:bodyPr/>
        <a:lstStyle/>
        <a:p>
          <a:endParaRPr lang="en-US"/>
        </a:p>
      </dgm:t>
    </dgm:pt>
    <dgm:pt modelId="{AF2F8EA1-7928-4DAB-A64F-C84A1676AE60}">
      <dgm:prSet phldrT="[Text]" phldr="1"/>
      <dgm:spPr/>
      <dgm:t>
        <a:bodyPr/>
        <a:lstStyle/>
        <a:p>
          <a:endParaRPr lang="en-US"/>
        </a:p>
      </dgm:t>
    </dgm:pt>
    <dgm:pt modelId="{262DBFB2-8BA3-4AE5-98A1-CBC5F075A9F7}" type="parTrans" cxnId="{55851484-418E-4D92-8ECF-89F5F80BE96E}">
      <dgm:prSet/>
      <dgm:spPr/>
      <dgm:t>
        <a:bodyPr/>
        <a:lstStyle/>
        <a:p>
          <a:endParaRPr lang="en-US"/>
        </a:p>
      </dgm:t>
    </dgm:pt>
    <dgm:pt modelId="{240D95DC-0A59-4ED2-854E-F210E301DDF9}" type="sibTrans" cxnId="{55851484-418E-4D92-8ECF-89F5F80BE96E}">
      <dgm:prSet/>
      <dgm:spPr/>
      <dgm:t>
        <a:bodyPr/>
        <a:lstStyle/>
        <a:p>
          <a:endParaRPr lang="en-US"/>
        </a:p>
      </dgm:t>
    </dgm:pt>
    <dgm:pt modelId="{83732DDE-EFAC-48B8-8532-AE9131119CAF}">
      <dgm:prSet phldrT="[Text]" phldr="1"/>
      <dgm:spPr/>
      <dgm:t>
        <a:bodyPr/>
        <a:lstStyle/>
        <a:p>
          <a:endParaRPr lang="en-US"/>
        </a:p>
      </dgm:t>
    </dgm:pt>
    <dgm:pt modelId="{EF4E2A77-1B43-44CA-AC77-0E4AB2BC7238}" type="parTrans" cxnId="{74AB5E5B-DEC7-4853-878B-BA94F5C41862}">
      <dgm:prSet/>
      <dgm:spPr/>
      <dgm:t>
        <a:bodyPr/>
        <a:lstStyle/>
        <a:p>
          <a:endParaRPr lang="en-US"/>
        </a:p>
      </dgm:t>
    </dgm:pt>
    <dgm:pt modelId="{D59C28D6-1792-4981-A50A-F8F429E408B6}" type="sibTrans" cxnId="{74AB5E5B-DEC7-4853-878B-BA94F5C41862}">
      <dgm:prSet/>
      <dgm:spPr/>
      <dgm:t>
        <a:bodyPr/>
        <a:lstStyle/>
        <a:p>
          <a:endParaRPr lang="en-US"/>
        </a:p>
      </dgm:t>
    </dgm:pt>
    <dgm:pt modelId="{6C96D461-5A4A-47EF-8789-1AC7471BD2BF}" type="pres">
      <dgm:prSet presAssocID="{5F5D4853-13CE-4A75-BA08-97426749263D}" presName="diagram" presStyleCnt="0">
        <dgm:presLayoutVars>
          <dgm:dir/>
          <dgm:resizeHandles val="exact"/>
        </dgm:presLayoutVars>
      </dgm:prSet>
      <dgm:spPr/>
      <dgm:t>
        <a:bodyPr/>
        <a:lstStyle/>
        <a:p>
          <a:endParaRPr lang="en-US"/>
        </a:p>
      </dgm:t>
    </dgm:pt>
    <dgm:pt modelId="{BE14C91D-571A-4492-9E35-0988F34B37F7}" type="pres">
      <dgm:prSet presAssocID="{AF2F8EA1-7928-4DAB-A64F-C84A1676AE60}" presName="arrow" presStyleLbl="node1" presStyleIdx="0" presStyleCnt="2" custRadScaleRad="100330" custRadScaleInc="-2584">
        <dgm:presLayoutVars>
          <dgm:bulletEnabled val="1"/>
        </dgm:presLayoutVars>
      </dgm:prSet>
      <dgm:spPr/>
      <dgm:t>
        <a:bodyPr/>
        <a:lstStyle/>
        <a:p>
          <a:endParaRPr lang="en-US"/>
        </a:p>
      </dgm:t>
    </dgm:pt>
    <dgm:pt modelId="{A30398F3-94D6-4E7F-983A-FAD782C7F1FF}" type="pres">
      <dgm:prSet presAssocID="{83732DDE-EFAC-48B8-8532-AE9131119CAF}" presName="arrow" presStyleLbl="node1" presStyleIdx="1" presStyleCnt="2" custRadScaleRad="674478" custRadScaleInc="21350">
        <dgm:presLayoutVars>
          <dgm:bulletEnabled val="1"/>
        </dgm:presLayoutVars>
      </dgm:prSet>
      <dgm:spPr/>
      <dgm:t>
        <a:bodyPr/>
        <a:lstStyle/>
        <a:p>
          <a:endParaRPr lang="en-US"/>
        </a:p>
      </dgm:t>
    </dgm:pt>
  </dgm:ptLst>
  <dgm:cxnLst>
    <dgm:cxn modelId="{69EDAF5D-77F8-469A-9863-A4675ECB4EFC}" type="presOf" srcId="{AF2F8EA1-7928-4DAB-A64F-C84A1676AE60}" destId="{BE14C91D-571A-4492-9E35-0988F34B37F7}" srcOrd="0" destOrd="0" presId="urn:microsoft.com/office/officeart/2005/8/layout/arrow5"/>
    <dgm:cxn modelId="{6B045084-815A-43DA-88D5-D1F019895B54}" type="presOf" srcId="{83732DDE-EFAC-48B8-8532-AE9131119CAF}" destId="{A30398F3-94D6-4E7F-983A-FAD782C7F1FF}" srcOrd="0" destOrd="0" presId="urn:microsoft.com/office/officeart/2005/8/layout/arrow5"/>
    <dgm:cxn modelId="{74AB5E5B-DEC7-4853-878B-BA94F5C41862}" srcId="{5F5D4853-13CE-4A75-BA08-97426749263D}" destId="{83732DDE-EFAC-48B8-8532-AE9131119CAF}" srcOrd="1" destOrd="0" parTransId="{EF4E2A77-1B43-44CA-AC77-0E4AB2BC7238}" sibTransId="{D59C28D6-1792-4981-A50A-F8F429E408B6}"/>
    <dgm:cxn modelId="{5BCDA0DA-9EF6-4F41-B615-B1E1DEB1A557}" type="presOf" srcId="{5F5D4853-13CE-4A75-BA08-97426749263D}" destId="{6C96D461-5A4A-47EF-8789-1AC7471BD2BF}" srcOrd="0" destOrd="0" presId="urn:microsoft.com/office/officeart/2005/8/layout/arrow5"/>
    <dgm:cxn modelId="{55851484-418E-4D92-8ECF-89F5F80BE96E}" srcId="{5F5D4853-13CE-4A75-BA08-97426749263D}" destId="{AF2F8EA1-7928-4DAB-A64F-C84A1676AE60}" srcOrd="0" destOrd="0" parTransId="{262DBFB2-8BA3-4AE5-98A1-CBC5F075A9F7}" sibTransId="{240D95DC-0A59-4ED2-854E-F210E301DDF9}"/>
    <dgm:cxn modelId="{C56B1E93-47D7-43E7-99A7-F652B6561E6C}" type="presParOf" srcId="{6C96D461-5A4A-47EF-8789-1AC7471BD2BF}" destId="{BE14C91D-571A-4492-9E35-0988F34B37F7}" srcOrd="0" destOrd="0" presId="urn:microsoft.com/office/officeart/2005/8/layout/arrow5"/>
    <dgm:cxn modelId="{A935B3BE-E6D7-4B1B-8FAB-71C0047C9127}" type="presParOf" srcId="{6C96D461-5A4A-47EF-8789-1AC7471BD2BF}" destId="{A30398F3-94D6-4E7F-983A-FAD782C7F1FF}"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F576-3E13-497A-A13A-BB5A3D52B81C}">
      <dsp:nvSpPr>
        <dsp:cNvPr id="0" name=""/>
        <dsp:cNvSpPr/>
      </dsp:nvSpPr>
      <dsp:spPr>
        <a:xfrm>
          <a:off x="3674314" y="24482"/>
          <a:ext cx="1615859" cy="1615859"/>
        </a:xfrm>
        <a:prstGeom prst="triangle">
          <a:avLst/>
        </a:prstGeom>
        <a:no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AU" sz="1400" b="1" kern="1200" dirty="0"/>
        </a:p>
      </dsp:txBody>
      <dsp:txXfrm>
        <a:off x="4078279" y="832412"/>
        <a:ext cx="807929" cy="807929"/>
      </dsp:txXfrm>
    </dsp:sp>
    <dsp:sp modelId="{43CBE395-04DE-472C-9C53-5F3712E79318}">
      <dsp:nvSpPr>
        <dsp:cNvPr id="0" name=""/>
        <dsp:cNvSpPr/>
      </dsp:nvSpPr>
      <dsp:spPr>
        <a:xfrm>
          <a:off x="2866384" y="1640342"/>
          <a:ext cx="1615859" cy="1615859"/>
        </a:xfrm>
        <a:prstGeom prst="triangle">
          <a:avLst/>
        </a:prstGeom>
        <a:no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AU" sz="1400" b="1" kern="1200" dirty="0">
            <a:solidFill>
              <a:schemeClr val="bg1"/>
            </a:solidFill>
          </a:endParaRPr>
        </a:p>
      </dsp:txBody>
      <dsp:txXfrm>
        <a:off x="3270349" y="2448272"/>
        <a:ext cx="807929" cy="807929"/>
      </dsp:txXfrm>
    </dsp:sp>
    <dsp:sp modelId="{BC33E4BD-6E2D-49AD-91C2-3327B21344AB}">
      <dsp:nvSpPr>
        <dsp:cNvPr id="0" name=""/>
        <dsp:cNvSpPr/>
      </dsp:nvSpPr>
      <dsp:spPr>
        <a:xfrm rot="10800000">
          <a:off x="3674314" y="1640342"/>
          <a:ext cx="1615859" cy="1615859"/>
        </a:xfrm>
        <a:prstGeom prst="triangle">
          <a:avLst/>
        </a:prstGeom>
        <a:no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AU" sz="1100" kern="1200" dirty="0"/>
        </a:p>
      </dsp:txBody>
      <dsp:txXfrm rot="10800000">
        <a:off x="4078279" y="1640342"/>
        <a:ext cx="807929" cy="807929"/>
      </dsp:txXfrm>
    </dsp:sp>
    <dsp:sp modelId="{AA2112CD-7153-4A6A-BFD8-73A95A4DED8A}">
      <dsp:nvSpPr>
        <dsp:cNvPr id="0" name=""/>
        <dsp:cNvSpPr/>
      </dsp:nvSpPr>
      <dsp:spPr>
        <a:xfrm>
          <a:off x="4482244" y="1640342"/>
          <a:ext cx="1615859" cy="1615859"/>
        </a:xfrm>
        <a:prstGeom prst="triangle">
          <a:avLst/>
        </a:prstGeom>
        <a:no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AU" sz="1100" kern="1200" dirty="0"/>
        </a:p>
      </dsp:txBody>
      <dsp:txXfrm>
        <a:off x="4886209" y="2448272"/>
        <a:ext cx="807929" cy="807929"/>
      </dsp:txXfrm>
    </dsp:sp>
    <dsp:sp modelId="{6B6C698E-D631-4CFE-85E0-9D2BAA8B12FA}">
      <dsp:nvSpPr>
        <dsp:cNvPr id="0" name=""/>
        <dsp:cNvSpPr/>
      </dsp:nvSpPr>
      <dsp:spPr>
        <a:xfrm>
          <a:off x="2058454" y="3256201"/>
          <a:ext cx="1615859" cy="1615859"/>
        </a:xfrm>
        <a:prstGeom prst="triangle">
          <a:avLst/>
        </a:prstGeom>
        <a:solidFill>
          <a:schemeClr val="accent3">
            <a:lumMod val="20000"/>
            <a:lumOff val="80000"/>
          </a:schemeClr>
        </a:solid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AU" sz="1400" b="1" kern="1200" dirty="0">
            <a:solidFill>
              <a:schemeClr val="accent3">
                <a:lumMod val="50000"/>
              </a:schemeClr>
            </a:solidFill>
          </a:endParaRPr>
        </a:p>
      </dsp:txBody>
      <dsp:txXfrm>
        <a:off x="2462419" y="4064131"/>
        <a:ext cx="807929" cy="807929"/>
      </dsp:txXfrm>
    </dsp:sp>
    <dsp:sp modelId="{E284D50A-EEAA-42A0-858F-517F6B07B3E9}">
      <dsp:nvSpPr>
        <dsp:cNvPr id="0" name=""/>
        <dsp:cNvSpPr/>
      </dsp:nvSpPr>
      <dsp:spPr>
        <a:xfrm rot="10800000">
          <a:off x="2866384" y="3256201"/>
          <a:ext cx="1615859" cy="1615859"/>
        </a:xfrm>
        <a:prstGeom prst="triangle">
          <a:avLst/>
        </a:prstGeom>
        <a:solidFill>
          <a:schemeClr val="accent3">
            <a:lumMod val="20000"/>
            <a:lumOff val="80000"/>
          </a:schemeClr>
        </a:solid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AU" sz="1400" b="1" kern="1200" dirty="0">
            <a:solidFill>
              <a:schemeClr val="accent3">
                <a:lumMod val="50000"/>
              </a:schemeClr>
            </a:solidFill>
          </a:endParaRPr>
        </a:p>
      </dsp:txBody>
      <dsp:txXfrm rot="10800000">
        <a:off x="3270349" y="3256201"/>
        <a:ext cx="807929" cy="807929"/>
      </dsp:txXfrm>
    </dsp:sp>
    <dsp:sp modelId="{7ECD91D2-08F2-4887-BB32-D449BA46AACF}">
      <dsp:nvSpPr>
        <dsp:cNvPr id="0" name=""/>
        <dsp:cNvSpPr/>
      </dsp:nvSpPr>
      <dsp:spPr>
        <a:xfrm>
          <a:off x="3674314" y="3256201"/>
          <a:ext cx="1615859" cy="1615859"/>
        </a:xfrm>
        <a:prstGeom prst="triangle">
          <a:avLst/>
        </a:prstGeom>
        <a:solidFill>
          <a:schemeClr val="accent5">
            <a:lumMod val="60000"/>
            <a:lumOff val="40000"/>
          </a:schemeClr>
        </a:solid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AU" sz="1400" b="1" kern="1200" dirty="0">
            <a:solidFill>
              <a:schemeClr val="accent3">
                <a:lumMod val="50000"/>
              </a:schemeClr>
            </a:solidFill>
          </a:endParaRPr>
        </a:p>
      </dsp:txBody>
      <dsp:txXfrm>
        <a:off x="4078279" y="4064131"/>
        <a:ext cx="807929" cy="807929"/>
      </dsp:txXfrm>
    </dsp:sp>
    <dsp:sp modelId="{E986598F-521D-4DDE-8208-46CEBA1AF92D}">
      <dsp:nvSpPr>
        <dsp:cNvPr id="0" name=""/>
        <dsp:cNvSpPr/>
      </dsp:nvSpPr>
      <dsp:spPr>
        <a:xfrm rot="10800000">
          <a:off x="4482244" y="3256201"/>
          <a:ext cx="1615859" cy="1615859"/>
        </a:xfrm>
        <a:prstGeom prst="triangle">
          <a:avLst/>
        </a:prstGeom>
        <a:solidFill>
          <a:schemeClr val="accent3">
            <a:lumMod val="20000"/>
            <a:lumOff val="80000"/>
          </a:schemeClr>
        </a:solid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AU" sz="1100" kern="1200" dirty="0"/>
        </a:p>
      </dsp:txBody>
      <dsp:txXfrm rot="10800000">
        <a:off x="4886209" y="3256201"/>
        <a:ext cx="807929" cy="807929"/>
      </dsp:txXfrm>
    </dsp:sp>
    <dsp:sp modelId="{B296E51F-C11C-4D32-B33A-17F659FECD7D}">
      <dsp:nvSpPr>
        <dsp:cNvPr id="0" name=""/>
        <dsp:cNvSpPr/>
      </dsp:nvSpPr>
      <dsp:spPr>
        <a:xfrm>
          <a:off x="5290173" y="3256201"/>
          <a:ext cx="1615859" cy="1615859"/>
        </a:xfrm>
        <a:prstGeom prst="triangle">
          <a:avLst/>
        </a:prstGeom>
        <a:solidFill>
          <a:schemeClr val="accent3">
            <a:lumMod val="20000"/>
            <a:lumOff val="80000"/>
          </a:schemeClr>
        </a:solidFill>
        <a:ln>
          <a:noFill/>
        </a:ln>
        <a:effectLst/>
        <a:sp3d extrusionH="104775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AU" sz="1100" kern="1200" dirty="0"/>
        </a:p>
      </dsp:txBody>
      <dsp:txXfrm>
        <a:off x="5694138" y="4064131"/>
        <a:ext cx="807929" cy="807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C91D-571A-4492-9E35-0988F34B37F7}">
      <dsp:nvSpPr>
        <dsp:cNvPr id="0" name=""/>
        <dsp:cNvSpPr/>
      </dsp:nvSpPr>
      <dsp:spPr>
        <a:xfrm rot="16200000">
          <a:off x="175" y="78917"/>
          <a:ext cx="920572" cy="92057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75" y="309060"/>
        <a:ext cx="759472" cy="460286"/>
      </dsp:txXfrm>
    </dsp:sp>
    <dsp:sp modelId="{A30398F3-94D6-4E7F-983A-FAD782C7F1FF}">
      <dsp:nvSpPr>
        <dsp:cNvPr id="0" name=""/>
        <dsp:cNvSpPr/>
      </dsp:nvSpPr>
      <dsp:spPr>
        <a:xfrm rot="5400000">
          <a:off x="970432" y="78917"/>
          <a:ext cx="920572" cy="92057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131532" y="309060"/>
        <a:ext cx="759472" cy="460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C91D-571A-4492-9E35-0988F34B37F7}">
      <dsp:nvSpPr>
        <dsp:cNvPr id="0" name=""/>
        <dsp:cNvSpPr/>
      </dsp:nvSpPr>
      <dsp:spPr>
        <a:xfrm rot="16200000">
          <a:off x="175" y="78917"/>
          <a:ext cx="920572" cy="92057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75" y="309060"/>
        <a:ext cx="759472" cy="460286"/>
      </dsp:txXfrm>
    </dsp:sp>
    <dsp:sp modelId="{A30398F3-94D6-4E7F-983A-FAD782C7F1FF}">
      <dsp:nvSpPr>
        <dsp:cNvPr id="0" name=""/>
        <dsp:cNvSpPr/>
      </dsp:nvSpPr>
      <dsp:spPr>
        <a:xfrm rot="5400000">
          <a:off x="970432" y="78917"/>
          <a:ext cx="920572" cy="92057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131532" y="309060"/>
        <a:ext cx="759472" cy="4602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A7D20-4FE2-407F-996A-9352E657130D}" type="datetimeFigureOut">
              <a:rPr lang="en-US" smtClean="0"/>
              <a:t>3/2/2017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88C1B-63EF-4118-A283-8152E97C0414}" type="slidenum">
              <a:rPr lang="en-US" smtClean="0"/>
              <a:t>‹#›</a:t>
            </a:fld>
            <a:endParaRPr lang="en-US"/>
          </a:p>
        </p:txBody>
      </p:sp>
    </p:spTree>
    <p:extLst>
      <p:ext uri="{BB962C8B-B14F-4D97-AF65-F5344CB8AC3E}">
        <p14:creationId xmlns:p14="http://schemas.microsoft.com/office/powerpoint/2010/main" val="183663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after introduction,</a:t>
            </a:r>
            <a:r>
              <a:rPr lang="en-US" baseline="0" dirty="0" smtClean="0"/>
              <a:t> ask the audience the following questions:</a:t>
            </a:r>
          </a:p>
          <a:p>
            <a:r>
              <a:rPr lang="en-US" dirty="0" smtClean="0"/>
              <a:t>How many of</a:t>
            </a:r>
            <a:r>
              <a:rPr lang="en-US" baseline="0" dirty="0" smtClean="0"/>
              <a:t> you when you were young thinking about your future career knew you wanted to be a purchasing analysts?</a:t>
            </a:r>
          </a:p>
          <a:p>
            <a:r>
              <a:rPr lang="en-US" baseline="0" dirty="0" smtClean="0"/>
              <a:t>How many of you have a degree in procurement?</a:t>
            </a:r>
          </a:p>
          <a:p>
            <a:r>
              <a:rPr lang="en-US" baseline="0" dirty="0" smtClean="0"/>
              <a:t>How many of you now think procurement is a good career choice?</a:t>
            </a:r>
          </a:p>
          <a:p>
            <a:r>
              <a:rPr lang="en-US" baseline="0" dirty="0" smtClean="0"/>
              <a:t>How many of you think you are a professional?</a:t>
            </a:r>
          </a:p>
          <a:p>
            <a:r>
              <a:rPr lang="en-US" baseline="0" dirty="0" smtClean="0"/>
              <a:t>How many of you think you are paid enough, receive the respect you deserve for doing your job properly, and are praised by others?</a:t>
            </a:r>
          </a:p>
          <a:p>
            <a:r>
              <a:rPr lang="en-US" baseline="0" dirty="0" smtClean="0"/>
              <a:t>Why is that the case?</a:t>
            </a:r>
            <a:endParaRPr lang="en-US" dirty="0"/>
          </a:p>
        </p:txBody>
      </p:sp>
      <p:sp>
        <p:nvSpPr>
          <p:cNvPr id="4" name="Slide Number Placeholder 3"/>
          <p:cNvSpPr>
            <a:spLocks noGrp="1"/>
          </p:cNvSpPr>
          <p:nvPr>
            <p:ph type="sldNum" sz="quarter" idx="10"/>
          </p:nvPr>
        </p:nvSpPr>
        <p:spPr/>
        <p:txBody>
          <a:bodyPr/>
          <a:lstStyle/>
          <a:p>
            <a:fld id="{71988C1B-63EF-4118-A283-8152E97C0414}" type="slidenum">
              <a:rPr lang="en-US" smtClean="0"/>
              <a:t>1</a:t>
            </a:fld>
            <a:endParaRPr lang="en-US"/>
          </a:p>
        </p:txBody>
      </p:sp>
    </p:spTree>
    <p:extLst>
      <p:ext uri="{BB962C8B-B14F-4D97-AF65-F5344CB8AC3E}">
        <p14:creationId xmlns:p14="http://schemas.microsoft.com/office/powerpoint/2010/main" val="421103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AU" b="1" i="1" dirty="0" smtClean="0"/>
              <a:t>Brief overview – do not spend too much time but get across broad capability required </a:t>
            </a:r>
          </a:p>
          <a:p>
            <a:pPr>
              <a:defRPr/>
            </a:pPr>
            <a:r>
              <a:rPr lang="en-AU" dirty="0" smtClean="0"/>
              <a:t>Our experience tells us that for procurement to be successful  it not only needs to be aligned to government business objectives but also  supported by :</a:t>
            </a:r>
          </a:p>
          <a:p>
            <a:pPr>
              <a:defRPr/>
            </a:pPr>
            <a:endParaRPr lang="en-AU" sz="400" dirty="0"/>
          </a:p>
          <a:p>
            <a:pPr marL="171416" lvl="1" indent="-171416">
              <a:buFontTx/>
              <a:buChar char="•"/>
              <a:defRPr/>
            </a:pPr>
            <a:r>
              <a:rPr lang="en-AU" dirty="0" smtClean="0"/>
              <a:t>Competent procurement professionals providing clear leadership for the procurement process</a:t>
            </a:r>
          </a:p>
          <a:p>
            <a:pPr marL="171416" lvl="1" indent="-171416">
              <a:buFontTx/>
              <a:buChar char="•"/>
              <a:defRPr/>
            </a:pPr>
            <a:r>
              <a:rPr lang="en-AU" dirty="0" smtClean="0"/>
              <a:t>Thorough understanding of the supply markets we use and the suppliers we buy from</a:t>
            </a:r>
          </a:p>
          <a:p>
            <a:pPr marL="171416" lvl="1" indent="-171416">
              <a:buFontTx/>
              <a:buChar char="•"/>
              <a:defRPr/>
            </a:pPr>
            <a:r>
              <a:rPr lang="en-AU" dirty="0" smtClean="0"/>
              <a:t> X-functional team working  that  enable  structured decision-making</a:t>
            </a:r>
          </a:p>
          <a:p>
            <a:pPr marL="171416" lvl="1" indent="-171416">
              <a:buFontTx/>
              <a:buChar char="•"/>
              <a:defRPr/>
            </a:pPr>
            <a:r>
              <a:rPr lang="en-AU" dirty="0" smtClean="0"/>
              <a:t>Sourcing strategies designed  to achieve  sustainable value for money outcomes</a:t>
            </a:r>
          </a:p>
          <a:p>
            <a:pPr>
              <a:defRPr/>
            </a:pPr>
            <a:endParaRPr lang="en-AU" dirty="0" smtClean="0"/>
          </a:p>
          <a:p>
            <a:pPr>
              <a:defRPr/>
            </a:pPr>
            <a:r>
              <a:rPr lang="en-AU" dirty="0" smtClean="0"/>
              <a:t>The model shown here has been widely used to illustrate the </a:t>
            </a:r>
            <a:r>
              <a:rPr lang="en-AU" b="1" dirty="0" smtClean="0"/>
              <a:t>8 building blocks </a:t>
            </a:r>
            <a:r>
              <a:rPr lang="en-AU" dirty="0" smtClean="0"/>
              <a:t>or dimensions needed to develop a successful Procurement process</a:t>
            </a:r>
          </a:p>
          <a:p>
            <a:pPr>
              <a:defRPr/>
            </a:pPr>
            <a:r>
              <a:rPr lang="en-AU" dirty="0" smtClean="0"/>
              <a:t>At the base of the pyramid there are five “core” or </a:t>
            </a:r>
            <a:r>
              <a:rPr lang="en-AU" b="1" dirty="0" smtClean="0"/>
              <a:t>foundation elements </a:t>
            </a:r>
            <a:r>
              <a:rPr lang="en-AU" dirty="0" smtClean="0"/>
              <a:t>that need to be in place to support and implement individual sourcing strategies. This is followed by 3 elements that focus on the </a:t>
            </a:r>
            <a:r>
              <a:rPr lang="en-AU" b="1" dirty="0" smtClean="0"/>
              <a:t>Strategies</a:t>
            </a:r>
            <a:r>
              <a:rPr lang="en-AU" dirty="0" smtClean="0"/>
              <a:t> needed to deliver results </a:t>
            </a:r>
          </a:p>
          <a:p>
            <a:pPr>
              <a:defRPr/>
            </a:pPr>
            <a:r>
              <a:rPr lang="en-AU" dirty="0" smtClean="0"/>
              <a:t>With our foundation elements are in place then we have the infrastructure required to not drive change and work collaboratively with internal stakeholders to put in place sourcing strategies that will help to contain cots, reduce supply side risks and improve business performance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spcBef>
                <a:spcPct val="30000"/>
              </a:spcBef>
              <a:defRPr sz="1200">
                <a:solidFill>
                  <a:schemeClr val="tx1"/>
                </a:solidFill>
                <a:latin typeface="Calibri" panose="020F0502020204030204" pitchFamily="34" charset="0"/>
              </a:defRPr>
            </a:lvl1pPr>
            <a:lvl2pPr marL="715963" indent="-274638" defTabSz="863600">
              <a:spcBef>
                <a:spcPct val="30000"/>
              </a:spcBef>
              <a:defRPr sz="1200">
                <a:solidFill>
                  <a:schemeClr val="tx1"/>
                </a:solidFill>
                <a:latin typeface="Calibri" panose="020F0502020204030204" pitchFamily="34" charset="0"/>
              </a:defRPr>
            </a:lvl2pPr>
            <a:lvl3pPr marL="1101725" indent="-219075" defTabSz="863600">
              <a:spcBef>
                <a:spcPct val="30000"/>
              </a:spcBef>
              <a:defRPr sz="1200">
                <a:solidFill>
                  <a:schemeClr val="tx1"/>
                </a:solidFill>
                <a:latin typeface="Calibri" panose="020F0502020204030204" pitchFamily="34" charset="0"/>
              </a:defRPr>
            </a:lvl3pPr>
            <a:lvl4pPr marL="1541463" indent="-219075" defTabSz="863600">
              <a:spcBef>
                <a:spcPct val="30000"/>
              </a:spcBef>
              <a:defRPr sz="1200">
                <a:solidFill>
                  <a:schemeClr val="tx1"/>
                </a:solidFill>
                <a:latin typeface="Calibri" panose="020F0502020204030204" pitchFamily="34" charset="0"/>
              </a:defRPr>
            </a:lvl4pPr>
            <a:lvl5pPr marL="1982788" indent="-219075" defTabSz="863600">
              <a:spcBef>
                <a:spcPct val="30000"/>
              </a:spcBef>
              <a:defRPr sz="1200">
                <a:solidFill>
                  <a:schemeClr val="tx1"/>
                </a:solidFill>
                <a:latin typeface="Calibri" panose="020F0502020204030204" pitchFamily="34" charset="0"/>
              </a:defRPr>
            </a:lvl5pPr>
            <a:lvl6pPr marL="2439988" indent="-219075" defTabSz="863600" eaLnBrk="0" fontAlgn="base" hangingPunct="0">
              <a:spcBef>
                <a:spcPct val="30000"/>
              </a:spcBef>
              <a:spcAft>
                <a:spcPct val="0"/>
              </a:spcAft>
              <a:defRPr sz="1200">
                <a:solidFill>
                  <a:schemeClr val="tx1"/>
                </a:solidFill>
                <a:latin typeface="Calibri" panose="020F0502020204030204" pitchFamily="34" charset="0"/>
              </a:defRPr>
            </a:lvl6pPr>
            <a:lvl7pPr marL="2897188" indent="-219075" defTabSz="863600" eaLnBrk="0" fontAlgn="base" hangingPunct="0">
              <a:spcBef>
                <a:spcPct val="30000"/>
              </a:spcBef>
              <a:spcAft>
                <a:spcPct val="0"/>
              </a:spcAft>
              <a:defRPr sz="1200">
                <a:solidFill>
                  <a:schemeClr val="tx1"/>
                </a:solidFill>
                <a:latin typeface="Calibri" panose="020F0502020204030204" pitchFamily="34" charset="0"/>
              </a:defRPr>
            </a:lvl7pPr>
            <a:lvl8pPr marL="3354388" indent="-219075" defTabSz="863600" eaLnBrk="0" fontAlgn="base" hangingPunct="0">
              <a:spcBef>
                <a:spcPct val="30000"/>
              </a:spcBef>
              <a:spcAft>
                <a:spcPct val="0"/>
              </a:spcAft>
              <a:defRPr sz="1200">
                <a:solidFill>
                  <a:schemeClr val="tx1"/>
                </a:solidFill>
                <a:latin typeface="Calibri" panose="020F0502020204030204" pitchFamily="34" charset="0"/>
              </a:defRPr>
            </a:lvl8pPr>
            <a:lvl9pPr marL="3811588" indent="-219075" defTabSz="863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90C244-6C3A-422A-A68E-FA6C5BD922DD}" type="slidenum">
              <a:rPr lang="en-AU" smtClean="0"/>
              <a:pPr>
                <a:spcBef>
                  <a:spcPct val="0"/>
                </a:spcBef>
              </a:pPr>
              <a:t>6</a:t>
            </a:fld>
            <a:endParaRPr lang="en-AU" smtClean="0"/>
          </a:p>
        </p:txBody>
      </p:sp>
    </p:spTree>
    <p:extLst>
      <p:ext uri="{BB962C8B-B14F-4D97-AF65-F5344CB8AC3E}">
        <p14:creationId xmlns:p14="http://schemas.microsoft.com/office/powerpoint/2010/main" val="37724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most</a:t>
            </a:r>
            <a:r>
              <a:rPr lang="en-US" baseline="0" dirty="0" smtClean="0"/>
              <a:t> governments have established strong legal and process frameworks, but they still have problems. Then ask the audience why?</a:t>
            </a:r>
            <a:endParaRPr lang="en-US" dirty="0"/>
          </a:p>
        </p:txBody>
      </p:sp>
      <p:sp>
        <p:nvSpPr>
          <p:cNvPr id="4" name="Slide Number Placeholder 3"/>
          <p:cNvSpPr>
            <a:spLocks noGrp="1"/>
          </p:cNvSpPr>
          <p:nvPr>
            <p:ph type="sldNum" sz="quarter" idx="10"/>
          </p:nvPr>
        </p:nvSpPr>
        <p:spPr/>
        <p:txBody>
          <a:bodyPr/>
          <a:lstStyle/>
          <a:p>
            <a:fld id="{71988C1B-63EF-4118-A283-8152E97C0414}" type="slidenum">
              <a:rPr lang="en-US" smtClean="0"/>
              <a:t>7</a:t>
            </a:fld>
            <a:endParaRPr lang="en-US"/>
          </a:p>
        </p:txBody>
      </p:sp>
    </p:spTree>
    <p:extLst>
      <p:ext uri="{BB962C8B-B14F-4D97-AF65-F5344CB8AC3E}">
        <p14:creationId xmlns:p14="http://schemas.microsoft.com/office/powerpoint/2010/main" val="110334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38D0D42-6F3E-490E-A8FC-FDED5E8209B9}"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46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00BCA8D-7EED-4604-826B-B4267EDA7B9A}" type="slidenum">
              <a:rPr lang="en-US" altLang="en-US" smtClean="0"/>
              <a:pPr/>
              <a:t>‹#›</a:t>
            </a:fld>
            <a:endParaRPr lang="en-US" altLang="en-US"/>
          </a:p>
        </p:txBody>
      </p:sp>
    </p:spTree>
    <p:extLst>
      <p:ext uri="{BB962C8B-B14F-4D97-AF65-F5344CB8AC3E}">
        <p14:creationId xmlns:p14="http://schemas.microsoft.com/office/powerpoint/2010/main" val="10870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73B69B-7F9E-40D4-9CC3-0E2C3CBA69AB}"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26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80D03CE-3E8D-4EBB-82A7-7E8AD3C939E5}" type="slidenum">
              <a:rPr lang="en-US" altLang="en-US" smtClean="0"/>
              <a:pPr/>
              <a:t>‹#›</a:t>
            </a:fld>
            <a:endParaRPr lang="en-US" altLang="en-US"/>
          </a:p>
        </p:txBody>
      </p:sp>
    </p:spTree>
    <p:extLst>
      <p:ext uri="{BB962C8B-B14F-4D97-AF65-F5344CB8AC3E}">
        <p14:creationId xmlns:p14="http://schemas.microsoft.com/office/powerpoint/2010/main" val="370798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F153AE-6C89-4FE0-9573-272091DFEFE7}"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3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2F8F333-16FE-4BE4-B889-896B1DCA6EB6}" type="slidenum">
              <a:rPr lang="en-US" altLang="en-US" smtClean="0"/>
              <a:pPr/>
              <a:t>‹#›</a:t>
            </a:fld>
            <a:endParaRPr lang="en-US" altLang="en-US"/>
          </a:p>
        </p:txBody>
      </p:sp>
    </p:spTree>
    <p:extLst>
      <p:ext uri="{BB962C8B-B14F-4D97-AF65-F5344CB8AC3E}">
        <p14:creationId xmlns:p14="http://schemas.microsoft.com/office/powerpoint/2010/main" val="35366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6F863DB-0EAA-4942-A015-6F15CB94D983}" type="slidenum">
              <a:rPr lang="en-US" altLang="en-US" smtClean="0"/>
              <a:pPr/>
              <a:t>‹#›</a:t>
            </a:fld>
            <a:endParaRPr lang="en-US" altLang="en-US"/>
          </a:p>
        </p:txBody>
      </p:sp>
    </p:spTree>
    <p:extLst>
      <p:ext uri="{BB962C8B-B14F-4D97-AF65-F5344CB8AC3E}">
        <p14:creationId xmlns:p14="http://schemas.microsoft.com/office/powerpoint/2010/main" val="311255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4D8CDD4-8036-4D86-B2B7-37F82D0453D2}" type="slidenum">
              <a:rPr lang="en-US" altLang="en-US" smtClean="0"/>
              <a:pPr/>
              <a:t>‹#›</a:t>
            </a:fld>
            <a:endParaRPr lang="en-US" altLang="en-US"/>
          </a:p>
        </p:txBody>
      </p:sp>
    </p:spTree>
    <p:extLst>
      <p:ext uri="{BB962C8B-B14F-4D97-AF65-F5344CB8AC3E}">
        <p14:creationId xmlns:p14="http://schemas.microsoft.com/office/powerpoint/2010/main" val="270633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40A9AF8-1916-4D9A-92FA-08F72EE63881}" type="slidenum">
              <a:rPr lang="en-US" altLang="en-US" smtClean="0"/>
              <a:pPr/>
              <a:t>‹#›</a:t>
            </a:fld>
            <a:endParaRPr lang="en-US" altLang="en-US"/>
          </a:p>
        </p:txBody>
      </p:sp>
    </p:spTree>
    <p:extLst>
      <p:ext uri="{BB962C8B-B14F-4D97-AF65-F5344CB8AC3E}">
        <p14:creationId xmlns:p14="http://schemas.microsoft.com/office/powerpoint/2010/main" val="32528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120F806-A675-48E9-A21F-619E25DC333C}" type="slidenum">
              <a:rPr lang="en-US" altLang="en-US" smtClean="0"/>
              <a:pPr/>
              <a:t>‹#›</a:t>
            </a:fld>
            <a:endParaRPr lang="en-US" altLang="en-US"/>
          </a:p>
        </p:txBody>
      </p:sp>
    </p:spTree>
    <p:extLst>
      <p:ext uri="{BB962C8B-B14F-4D97-AF65-F5344CB8AC3E}">
        <p14:creationId xmlns:p14="http://schemas.microsoft.com/office/powerpoint/2010/main" val="5495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46B3F34-FFE7-42A5-A53B-F97BC119FB5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83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ACE4C1-8C44-42AC-9870-A8FE3542E5F6}"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userDrawn="1"/>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Rectangle 11"/>
          <p:cNvSpPr>
            <a:spLocks noChangeArrowheads="1"/>
          </p:cNvSpPr>
          <p:nvPr userDrawn="1"/>
        </p:nvSpPr>
        <p:spPr bwMode="auto">
          <a:xfrm>
            <a:off x="0" y="3152775"/>
            <a:ext cx="2413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1100">
              <a:latin typeface="Palatino" pitchFamily="18" charset="0"/>
            </a:endParaRPr>
          </a:p>
          <a:p>
            <a:pPr eaLnBrk="0" hangingPunct="0"/>
            <a:r>
              <a:rPr lang="en-US" altLang="en-US">
                <a:latin typeface="Palatino" pitchFamily="18" charset="0"/>
              </a:rPr>
              <a:t> </a:t>
            </a:r>
            <a:endParaRPr lang="en-US" altLang="en-US"/>
          </a:p>
        </p:txBody>
      </p:sp>
    </p:spTree>
    <p:extLst>
      <p:ext uri="{BB962C8B-B14F-4D97-AF65-F5344CB8AC3E}">
        <p14:creationId xmlns:p14="http://schemas.microsoft.com/office/powerpoint/2010/main" val="1347260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deasforleaders.com/ideas/seven-key-steps-to-effective-succession-plann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60137"/>
            <a:ext cx="6781800" cy="1463040"/>
          </a:xfrm>
        </p:spPr>
        <p:txBody>
          <a:bodyPr>
            <a:noAutofit/>
          </a:bodyPr>
          <a:lstStyle/>
          <a:p>
            <a:r>
              <a:rPr lang="en-US" altLang="en-US" sz="3200" dirty="0">
                <a:ea typeface="MS PGothic" panose="020B0600070205080204" pitchFamily="34" charset="-128"/>
              </a:rPr>
              <a:t>Procurement’s Most Strategic Asset: </a:t>
            </a:r>
            <a:br>
              <a:rPr lang="en-US" altLang="en-US" sz="3200" dirty="0">
                <a:ea typeface="MS PGothic" panose="020B0600070205080204" pitchFamily="34" charset="-128"/>
              </a:rPr>
            </a:br>
            <a:r>
              <a:rPr lang="en-US" altLang="en-US" sz="3200" dirty="0">
                <a:ea typeface="MS PGothic" panose="020B0600070205080204" pitchFamily="34" charset="-128"/>
              </a:rPr>
              <a:t>It’s Professionals</a:t>
            </a:r>
            <a:r>
              <a:rPr lang="en-US" altLang="en-US" sz="3200" dirty="0">
                <a:solidFill>
                  <a:schemeClr val="bg1"/>
                </a:solidFill>
              </a:rPr>
              <a:t/>
            </a:r>
            <a:br>
              <a:rPr lang="en-US" altLang="en-US" sz="3200" dirty="0">
                <a:solidFill>
                  <a:schemeClr val="bg1"/>
                </a:solidFill>
              </a:rPr>
            </a:br>
            <a:endParaRPr lang="en-US" sz="3200" dirty="0"/>
          </a:p>
        </p:txBody>
      </p:sp>
      <p:sp>
        <p:nvSpPr>
          <p:cNvPr id="3" name="Subtitle 2"/>
          <p:cNvSpPr>
            <a:spLocks noGrp="1"/>
          </p:cNvSpPr>
          <p:nvPr>
            <p:ph type="subTitle" idx="1"/>
          </p:nvPr>
        </p:nvSpPr>
        <p:spPr>
          <a:xfrm>
            <a:off x="6457950" y="4960137"/>
            <a:ext cx="2609850" cy="1463040"/>
          </a:xfrm>
        </p:spPr>
        <p:txBody>
          <a:bodyPr>
            <a:noAutofit/>
          </a:bodyPr>
          <a:lstStyle/>
          <a:p>
            <a:pPr fontAlgn="auto">
              <a:spcAft>
                <a:spcPts val="0"/>
              </a:spcAft>
              <a:defRPr/>
            </a:pPr>
            <a:r>
              <a:rPr lang="en-US" sz="2000" dirty="0">
                <a:solidFill>
                  <a:srgbClr val="4C4C4F"/>
                </a:solidFill>
                <a:latin typeface="Arial" charset="0"/>
                <a:ea typeface="ＭＳ Ｐゴシック" pitchFamily="96" charset="-128"/>
              </a:rPr>
              <a:t>Dr. Clifford McCue</a:t>
            </a:r>
          </a:p>
          <a:p>
            <a:pPr fontAlgn="auto">
              <a:spcAft>
                <a:spcPts val="0"/>
              </a:spcAft>
              <a:defRPr/>
            </a:pPr>
            <a:r>
              <a:rPr lang="en-US" sz="2000" dirty="0">
                <a:solidFill>
                  <a:srgbClr val="4C4C4F"/>
                </a:solidFill>
                <a:latin typeface="Arial" charset="0"/>
                <a:ea typeface="ＭＳ Ｐゴシック" pitchFamily="96" charset="-128"/>
              </a:rPr>
              <a:t>Associate </a:t>
            </a:r>
            <a:r>
              <a:rPr lang="en-US" sz="2000" dirty="0" smtClean="0">
                <a:solidFill>
                  <a:srgbClr val="4C4C4F"/>
                </a:solidFill>
                <a:latin typeface="Arial" charset="0"/>
                <a:ea typeface="ＭＳ Ｐゴシック" pitchFamily="96" charset="-128"/>
              </a:rPr>
              <a:t>Professor</a:t>
            </a:r>
          </a:p>
          <a:p>
            <a:pPr fontAlgn="auto">
              <a:spcAft>
                <a:spcPts val="0"/>
              </a:spcAft>
              <a:defRPr/>
            </a:pPr>
            <a:r>
              <a:rPr lang="en-US" sz="2000" dirty="0" smtClean="0">
                <a:solidFill>
                  <a:srgbClr val="4C4C4F"/>
                </a:solidFill>
                <a:latin typeface="Arial" charset="0"/>
                <a:ea typeface="ＭＳ Ｐゴシック" pitchFamily="96" charset="-128"/>
              </a:rPr>
              <a:t>Florida Atlantic University</a:t>
            </a:r>
            <a:endParaRPr lang="en-US" sz="1100" dirty="0"/>
          </a:p>
          <a:p>
            <a:endParaRPr lang="en-US" sz="1100" dirty="0"/>
          </a:p>
        </p:txBody>
      </p:sp>
    </p:spTree>
    <p:extLst>
      <p:ext uri="{BB962C8B-B14F-4D97-AF65-F5344CB8AC3E}">
        <p14:creationId xmlns:p14="http://schemas.microsoft.com/office/powerpoint/2010/main" val="4148580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achieve excellence </a:t>
            </a:r>
            <a:r>
              <a:rPr lang="en-US" dirty="0"/>
              <a:t>we need </a:t>
            </a:r>
            <a:r>
              <a:rPr lang="en-US" dirty="0" smtClean="0"/>
              <a:t>professionals </a:t>
            </a:r>
            <a:r>
              <a:rPr lang="en-US" dirty="0"/>
              <a:t>who are familiar </a:t>
            </a:r>
            <a:r>
              <a:rPr lang="en-US" dirty="0" smtClean="0"/>
              <a:t>with:</a:t>
            </a:r>
            <a:endParaRPr lang="en-US" dirty="0"/>
          </a:p>
        </p:txBody>
      </p:sp>
      <p:sp>
        <p:nvSpPr>
          <p:cNvPr id="3" name="Content Placeholder 2"/>
          <p:cNvSpPr>
            <a:spLocks noGrp="1"/>
          </p:cNvSpPr>
          <p:nvPr>
            <p:ph idx="1"/>
          </p:nvPr>
        </p:nvSpPr>
        <p:spPr>
          <a:xfrm>
            <a:off x="768096" y="2286000"/>
            <a:ext cx="7918704" cy="4419600"/>
          </a:xfrm>
        </p:spPr>
        <p:txBody>
          <a:bodyPr>
            <a:normAutofit fontScale="92500" lnSpcReduction="10000"/>
          </a:bodyPr>
          <a:lstStyle/>
          <a:p>
            <a:r>
              <a:rPr lang="en-US" b="1" dirty="0"/>
              <a:t>Strategic industry management</a:t>
            </a:r>
            <a:r>
              <a:rPr lang="en-US" dirty="0"/>
              <a:t>: Establishing long range business plans which can anticipate </a:t>
            </a:r>
            <a:r>
              <a:rPr lang="en-US" dirty="0" smtClean="0"/>
              <a:t>market changes. </a:t>
            </a:r>
            <a:r>
              <a:rPr lang="en-US" dirty="0"/>
              <a:t>This is particularly important for commodity </a:t>
            </a:r>
            <a:r>
              <a:rPr lang="en-US" dirty="0" smtClean="0"/>
              <a:t>procurement.</a:t>
            </a:r>
            <a:endParaRPr lang="en-US" dirty="0"/>
          </a:p>
          <a:p>
            <a:r>
              <a:rPr lang="en-US" b="1" dirty="0"/>
              <a:t>Category management:</a:t>
            </a:r>
            <a:r>
              <a:rPr lang="en-US" dirty="0"/>
              <a:t>  Arranging or </a:t>
            </a:r>
            <a:r>
              <a:rPr lang="en-US" dirty="0" smtClean="0"/>
              <a:t>categorizing </a:t>
            </a:r>
            <a:r>
              <a:rPr lang="en-US" dirty="0"/>
              <a:t>your spend according to specific goods or services (direct &amp; indirect); and keeping in mind quality, service, risk and cost.</a:t>
            </a:r>
          </a:p>
          <a:p>
            <a:r>
              <a:rPr lang="en-US" b="1" dirty="0"/>
              <a:t>Project management:</a:t>
            </a:r>
            <a:r>
              <a:rPr lang="en-US" dirty="0"/>
              <a:t> Driving the procurement process by designing, implementing and managing projects to a successful conclusion. Establishing accountability, establishing timelines and establishing goals are paramount.</a:t>
            </a:r>
          </a:p>
          <a:p>
            <a:r>
              <a:rPr lang="en-US" b="1" dirty="0"/>
              <a:t>Relationship management:</a:t>
            </a:r>
            <a:r>
              <a:rPr lang="en-US" dirty="0"/>
              <a:t> The ability to leverage interpersonal skills to establish rapport and develop relationships with all key stakeholders: suppliers, customers &amp; colleagues.</a:t>
            </a:r>
          </a:p>
          <a:p>
            <a:r>
              <a:rPr lang="en-US" b="1" dirty="0"/>
              <a:t>Negotiation skills: </a:t>
            </a:r>
            <a:r>
              <a:rPr lang="en-US" dirty="0"/>
              <a:t>The ability to persuade, influence and explore positions and alternatives to reach outcomes that will gain acceptance of all parties and will also meet </a:t>
            </a:r>
            <a:r>
              <a:rPr lang="en-US" dirty="0" smtClean="0"/>
              <a:t>the government’s </a:t>
            </a:r>
            <a:r>
              <a:rPr lang="en-US" dirty="0"/>
              <a:t>strategic procurement objectives.</a:t>
            </a:r>
          </a:p>
          <a:p>
            <a:endParaRPr lang="en-US" dirty="0"/>
          </a:p>
        </p:txBody>
      </p:sp>
    </p:spTree>
    <p:extLst>
      <p:ext uri="{BB962C8B-B14F-4D97-AF65-F5344CB8AC3E}">
        <p14:creationId xmlns:p14="http://schemas.microsoft.com/office/powerpoint/2010/main" val="204535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achieve </a:t>
            </a:r>
            <a:r>
              <a:rPr lang="en-US" dirty="0" smtClean="0"/>
              <a:t>excellence </a:t>
            </a:r>
            <a:r>
              <a:rPr lang="en-US" dirty="0"/>
              <a:t>we need </a:t>
            </a:r>
            <a:r>
              <a:rPr lang="en-US" dirty="0" smtClean="0"/>
              <a:t>professionals </a:t>
            </a:r>
            <a:r>
              <a:rPr lang="en-US" dirty="0"/>
              <a:t>who are familiar with:</a:t>
            </a:r>
          </a:p>
        </p:txBody>
      </p:sp>
      <p:sp>
        <p:nvSpPr>
          <p:cNvPr id="3" name="Content Placeholder 2"/>
          <p:cNvSpPr>
            <a:spLocks noGrp="1"/>
          </p:cNvSpPr>
          <p:nvPr>
            <p:ph idx="1"/>
          </p:nvPr>
        </p:nvSpPr>
        <p:spPr>
          <a:xfrm>
            <a:off x="685800" y="2286000"/>
            <a:ext cx="7924800" cy="4343400"/>
          </a:xfrm>
        </p:spPr>
        <p:txBody>
          <a:bodyPr>
            <a:noAutofit/>
          </a:bodyPr>
          <a:lstStyle/>
          <a:p>
            <a:r>
              <a:rPr lang="en-US" sz="1900" b="1" dirty="0"/>
              <a:t>Financial </a:t>
            </a:r>
            <a:r>
              <a:rPr lang="en-US" sz="1900" b="1" dirty="0" smtClean="0"/>
              <a:t>knowledge</a:t>
            </a:r>
            <a:r>
              <a:rPr lang="en-US" sz="1900" dirty="0" smtClean="0"/>
              <a:t>: </a:t>
            </a:r>
            <a:r>
              <a:rPr lang="en-US" sz="1900" dirty="0"/>
              <a:t>The ability to apply a broad understanding of financial management </a:t>
            </a:r>
            <a:r>
              <a:rPr lang="en-US" sz="1900" dirty="0" smtClean="0"/>
              <a:t>principals </a:t>
            </a:r>
            <a:r>
              <a:rPr lang="en-US" sz="1900" dirty="0"/>
              <a:t>and other </a:t>
            </a:r>
            <a:r>
              <a:rPr lang="en-US" sz="1900" dirty="0" smtClean="0"/>
              <a:t>accounting information.</a:t>
            </a:r>
            <a:endParaRPr lang="en-US" sz="1900" dirty="0"/>
          </a:p>
          <a:p>
            <a:r>
              <a:rPr lang="en-US" sz="1900" b="1" dirty="0"/>
              <a:t>Analytical skills</a:t>
            </a:r>
            <a:r>
              <a:rPr lang="en-US" sz="1900" dirty="0"/>
              <a:t>: The ability to </a:t>
            </a:r>
            <a:r>
              <a:rPr lang="en-US" sz="1900" dirty="0" smtClean="0"/>
              <a:t>visualize</a:t>
            </a:r>
            <a:r>
              <a:rPr lang="en-US" sz="1900" dirty="0"/>
              <a:t>, articulate, and solve both complex and uncomplicated problems and concepts and make decisions that make sense based on all available information. Particularly important in the selection of vendors.</a:t>
            </a:r>
          </a:p>
          <a:p>
            <a:r>
              <a:rPr lang="en-US" sz="1900" b="1" dirty="0"/>
              <a:t>Aptitude for technology:</a:t>
            </a:r>
            <a:r>
              <a:rPr lang="en-US" sz="1900" dirty="0"/>
              <a:t> The ability to apply and improve extensive or in-depth </a:t>
            </a:r>
            <a:r>
              <a:rPr lang="en-US" sz="1900" dirty="0" smtClean="0"/>
              <a:t>specialized </a:t>
            </a:r>
            <a:r>
              <a:rPr lang="en-US" sz="1900" dirty="0"/>
              <a:t>knowledge, skills, and judgment by assessing and translating information technology into responsive and effective procurement solutions.</a:t>
            </a:r>
          </a:p>
          <a:p>
            <a:r>
              <a:rPr lang="en-US" sz="1900" b="1" dirty="0"/>
              <a:t>Results focused: </a:t>
            </a:r>
            <a:r>
              <a:rPr lang="en-US" sz="1900" dirty="0"/>
              <a:t>The ability and drive for achieving and surpassing targets against an internal or external standards of excellence</a:t>
            </a:r>
            <a:r>
              <a:rPr lang="en-US" sz="1900" dirty="0" smtClean="0"/>
              <a:t>.</a:t>
            </a:r>
            <a:endParaRPr lang="en-US" sz="1900" dirty="0"/>
          </a:p>
          <a:p>
            <a:r>
              <a:rPr lang="en-US" sz="1900" b="1" dirty="0"/>
              <a:t>Professionalism: </a:t>
            </a:r>
            <a:r>
              <a:rPr lang="en-US" sz="1900" dirty="0"/>
              <a:t>The ability to think </a:t>
            </a:r>
            <a:r>
              <a:rPr lang="en-US" sz="1900" dirty="0" smtClean="0"/>
              <a:t>critically </a:t>
            </a:r>
            <a:r>
              <a:rPr lang="en-US" sz="1900" dirty="0"/>
              <a:t>about the likely effects </a:t>
            </a:r>
            <a:r>
              <a:rPr lang="en-US" sz="1900" dirty="0" smtClean="0"/>
              <a:t>of </a:t>
            </a:r>
            <a:r>
              <a:rPr lang="en-US" sz="1900" dirty="0"/>
              <a:t>your words, actions, appearance, </a:t>
            </a:r>
            <a:r>
              <a:rPr lang="en-US" sz="1900" dirty="0" smtClean="0"/>
              <a:t>and </a:t>
            </a:r>
            <a:r>
              <a:rPr lang="en-US" sz="1900" dirty="0"/>
              <a:t>mode of </a:t>
            </a:r>
            <a:r>
              <a:rPr lang="en-US" sz="1900" dirty="0" smtClean="0"/>
              <a:t>behavior on desired outcomes.</a:t>
            </a:r>
            <a:endParaRPr lang="en-US" sz="1900" dirty="0"/>
          </a:p>
          <a:p>
            <a:endParaRPr lang="en-US" sz="1900" dirty="0"/>
          </a:p>
        </p:txBody>
      </p:sp>
    </p:spTree>
    <p:extLst>
      <p:ext uri="{BB962C8B-B14F-4D97-AF65-F5344CB8AC3E}">
        <p14:creationId xmlns:p14="http://schemas.microsoft.com/office/powerpoint/2010/main" val="302639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 we get the talent needed to move to procurement excellence?</a:t>
            </a:r>
          </a:p>
        </p:txBody>
      </p:sp>
      <p:sp>
        <p:nvSpPr>
          <p:cNvPr id="3" name="Content Placeholder 2"/>
          <p:cNvSpPr>
            <a:spLocks noGrp="1"/>
          </p:cNvSpPr>
          <p:nvPr>
            <p:ph idx="1"/>
          </p:nvPr>
        </p:nvSpPr>
        <p:spPr/>
        <p:txBody>
          <a:bodyPr>
            <a:normAutofit/>
          </a:bodyPr>
          <a:lstStyle/>
          <a:p>
            <a:r>
              <a:rPr lang="en-US" sz="2800" dirty="0" smtClean="0"/>
              <a:t>Talent Management is all about:</a:t>
            </a:r>
          </a:p>
          <a:p>
            <a:pPr lvl="1"/>
            <a:r>
              <a:rPr lang="en-US" sz="2800" dirty="0" smtClean="0"/>
              <a:t>Recruiting the right talent</a:t>
            </a:r>
          </a:p>
          <a:p>
            <a:pPr lvl="1"/>
            <a:r>
              <a:rPr lang="en-US" sz="2800" dirty="0" smtClean="0"/>
              <a:t>Retaining the right talent</a:t>
            </a:r>
          </a:p>
          <a:p>
            <a:pPr lvl="1"/>
            <a:r>
              <a:rPr lang="en-US" sz="2800" dirty="0" smtClean="0"/>
              <a:t>Developing succession plans to capture talent</a:t>
            </a:r>
          </a:p>
          <a:p>
            <a:r>
              <a:rPr lang="en-US" sz="2800" dirty="0" smtClean="0"/>
              <a:t>In the end we want to hire, retain and promote professionals</a:t>
            </a:r>
            <a:r>
              <a:rPr lang="en-US" sz="3200" dirty="0" smtClean="0">
                <a:latin typeface="+mj-lt"/>
              </a:rPr>
              <a:t>.</a:t>
            </a:r>
            <a:endParaRPr lang="en-US" sz="3200" dirty="0">
              <a:latin typeface="+mj-lt"/>
            </a:endParaRPr>
          </a:p>
        </p:txBody>
      </p:sp>
    </p:spTree>
    <p:extLst>
      <p:ext uri="{BB962C8B-B14F-4D97-AF65-F5344CB8AC3E}">
        <p14:creationId xmlns:p14="http://schemas.microsoft.com/office/powerpoint/2010/main" val="246571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the right talent</a:t>
            </a:r>
            <a:endParaRPr lang="en-US" dirty="0"/>
          </a:p>
        </p:txBody>
      </p:sp>
      <p:sp>
        <p:nvSpPr>
          <p:cNvPr id="3" name="Content Placeholder 2"/>
          <p:cNvSpPr>
            <a:spLocks noGrp="1"/>
          </p:cNvSpPr>
          <p:nvPr>
            <p:ph idx="1"/>
          </p:nvPr>
        </p:nvSpPr>
        <p:spPr>
          <a:xfrm>
            <a:off x="768096" y="2286000"/>
            <a:ext cx="7766304" cy="4419600"/>
          </a:xfrm>
        </p:spPr>
        <p:txBody>
          <a:bodyPr>
            <a:noAutofit/>
          </a:bodyPr>
          <a:lstStyle/>
          <a:p>
            <a:r>
              <a:rPr lang="en-US" sz="2400" dirty="0"/>
              <a:t>Recruitment practices</a:t>
            </a:r>
          </a:p>
          <a:p>
            <a:pPr lvl="1"/>
            <a:r>
              <a:rPr lang="en-US" sz="2000" dirty="0"/>
              <a:t>Maintain strong relationships with colleges and universities </a:t>
            </a:r>
            <a:r>
              <a:rPr lang="en-US" sz="2000" dirty="0" smtClean="0"/>
              <a:t>who </a:t>
            </a:r>
            <a:r>
              <a:rPr lang="en-US" sz="2000" dirty="0"/>
              <a:t>provide procurement </a:t>
            </a:r>
            <a:r>
              <a:rPr lang="en-US" sz="2000" dirty="0" smtClean="0"/>
              <a:t>degrees that </a:t>
            </a:r>
            <a:r>
              <a:rPr lang="en-US" sz="2000" dirty="0"/>
              <a:t>focus on the public sector – such as Barbados’ new Associate degree program in pubic procurement.</a:t>
            </a:r>
          </a:p>
          <a:p>
            <a:pPr lvl="1"/>
            <a:r>
              <a:rPr lang="en-US" sz="2000" dirty="0"/>
              <a:t>Use internship programs as a tool to </a:t>
            </a:r>
            <a:r>
              <a:rPr lang="en-US" sz="2000" dirty="0" smtClean="0"/>
              <a:t>recruit candidates</a:t>
            </a:r>
            <a:endParaRPr lang="en-US" sz="2000" dirty="0"/>
          </a:p>
          <a:p>
            <a:pPr lvl="1"/>
            <a:r>
              <a:rPr lang="en-US" sz="2000" dirty="0"/>
              <a:t>Actively market to and recruit raw, young talent from universities</a:t>
            </a:r>
          </a:p>
          <a:p>
            <a:pPr lvl="1"/>
            <a:r>
              <a:rPr lang="en-US" sz="2000" dirty="0"/>
              <a:t>Recruit and attract experienced deep skilled individuals – cross training</a:t>
            </a:r>
          </a:p>
          <a:p>
            <a:pPr lvl="1"/>
            <a:r>
              <a:rPr lang="en-US" sz="2000" dirty="0"/>
              <a:t>Require a rotational tour in procurement for high potential candidates</a:t>
            </a:r>
          </a:p>
          <a:p>
            <a:pPr lvl="1"/>
            <a:r>
              <a:rPr lang="en-US" sz="2000" dirty="0"/>
              <a:t>Develop a human capital management plan</a:t>
            </a:r>
          </a:p>
          <a:p>
            <a:pPr lvl="1"/>
            <a:r>
              <a:rPr lang="en-US" sz="2000" dirty="0"/>
              <a:t>Leverage a variety of communication channels for </a:t>
            </a:r>
            <a:r>
              <a:rPr lang="en-US" sz="2000" dirty="0" smtClean="0"/>
              <a:t>recruitment</a:t>
            </a:r>
            <a:endParaRPr lang="en-US" sz="1800" dirty="0"/>
          </a:p>
          <a:p>
            <a:endParaRPr lang="en-US" sz="2400" dirty="0"/>
          </a:p>
          <a:p>
            <a:endParaRPr lang="en-US" sz="2400" dirty="0"/>
          </a:p>
        </p:txBody>
      </p:sp>
    </p:spTree>
    <p:extLst>
      <p:ext uri="{BB962C8B-B14F-4D97-AF65-F5344CB8AC3E}">
        <p14:creationId xmlns:p14="http://schemas.microsoft.com/office/powerpoint/2010/main" val="4041716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Retaining the right talent</a:t>
            </a:r>
            <a:endParaRPr lang="en-US" dirty="0"/>
          </a:p>
        </p:txBody>
      </p:sp>
      <p:sp>
        <p:nvSpPr>
          <p:cNvPr id="3" name="Content Placeholder 2"/>
          <p:cNvSpPr>
            <a:spLocks noGrp="1"/>
          </p:cNvSpPr>
          <p:nvPr>
            <p:ph idx="1"/>
          </p:nvPr>
        </p:nvSpPr>
        <p:spPr>
          <a:xfrm>
            <a:off x="768096" y="1981200"/>
            <a:ext cx="7918704" cy="4343400"/>
          </a:xfrm>
        </p:spPr>
        <p:txBody>
          <a:bodyPr>
            <a:noAutofit/>
          </a:bodyPr>
          <a:lstStyle/>
          <a:p>
            <a:r>
              <a:rPr lang="en-US" sz="2400" dirty="0" smtClean="0"/>
              <a:t>Retention Practices</a:t>
            </a:r>
          </a:p>
          <a:p>
            <a:pPr lvl="1"/>
            <a:r>
              <a:rPr lang="en-US" sz="1800" b="1" dirty="0"/>
              <a:t>Track retention</a:t>
            </a:r>
            <a:r>
              <a:rPr lang="en-US" sz="1800" dirty="0"/>
              <a:t>. If you don’t measure it, it won’t improve. </a:t>
            </a:r>
            <a:endParaRPr lang="en-US" sz="1800" dirty="0" smtClean="0"/>
          </a:p>
          <a:p>
            <a:pPr lvl="1"/>
            <a:r>
              <a:rPr lang="en-US" sz="1800" b="1" dirty="0"/>
              <a:t>Train first level supervisors</a:t>
            </a:r>
            <a:r>
              <a:rPr lang="en-US" sz="1800" dirty="0"/>
              <a:t>. </a:t>
            </a:r>
            <a:r>
              <a:rPr lang="en-US" sz="1800" dirty="0" smtClean="0"/>
              <a:t>Good </a:t>
            </a:r>
            <a:r>
              <a:rPr lang="en-US" sz="1800" dirty="0"/>
              <a:t>supervisors are crucial to retention</a:t>
            </a:r>
            <a:r>
              <a:rPr lang="en-US" sz="1800" dirty="0" smtClean="0"/>
              <a:t>.</a:t>
            </a:r>
          </a:p>
          <a:p>
            <a:pPr lvl="1"/>
            <a:r>
              <a:rPr lang="en-US" sz="1800" b="1" dirty="0"/>
              <a:t>Hire right in the first place</a:t>
            </a:r>
            <a:r>
              <a:rPr lang="en-US" sz="1800" dirty="0"/>
              <a:t>. Too many employment interviews are about personality: whether the job candidate matches the manager’s personality</a:t>
            </a:r>
            <a:r>
              <a:rPr lang="en-US" sz="1800" dirty="0" smtClean="0"/>
              <a:t>.</a:t>
            </a:r>
          </a:p>
          <a:p>
            <a:pPr lvl="1"/>
            <a:r>
              <a:rPr lang="en-US" sz="1800" b="1" dirty="0"/>
              <a:t>Offer employees a path to greater pay, recognition and responsibility</a:t>
            </a:r>
            <a:r>
              <a:rPr lang="en-US" sz="1800" dirty="0"/>
              <a:t>. Not everyone can rise to </a:t>
            </a:r>
            <a:r>
              <a:rPr lang="en-US" sz="1800" dirty="0" smtClean="0"/>
              <a:t>CPO</a:t>
            </a:r>
            <a:r>
              <a:rPr lang="en-US" sz="1800" dirty="0"/>
              <a:t>, but every employee can build skills. Find a way to recognize those skill and challenge employees to gain even more </a:t>
            </a:r>
            <a:r>
              <a:rPr lang="en-US" sz="1800" dirty="0" smtClean="0"/>
              <a:t>skills</a:t>
            </a:r>
          </a:p>
          <a:p>
            <a:pPr lvl="1"/>
            <a:r>
              <a:rPr lang="en-US" sz="1800" b="1" dirty="0"/>
              <a:t>Look for ways to increase flexibility in work conditions</a:t>
            </a:r>
            <a:r>
              <a:rPr lang="en-US" sz="1800" dirty="0"/>
              <a:t>. Can you accommodate non-work responsibilities and desires of your employees? Overly rigid work rules can drive good workers away.</a:t>
            </a:r>
          </a:p>
          <a:p>
            <a:pPr lvl="1"/>
            <a:r>
              <a:rPr lang="en-US" sz="1800" b="1" dirty="0"/>
              <a:t>Look for </a:t>
            </a:r>
            <a:r>
              <a:rPr lang="en-US" sz="1800" b="1" dirty="0" smtClean="0"/>
              <a:t>stressors.</a:t>
            </a:r>
            <a:r>
              <a:rPr lang="en-US" sz="1800" dirty="0" smtClean="0"/>
              <a:t> Train staff </a:t>
            </a:r>
            <a:r>
              <a:rPr lang="en-US" sz="1800" dirty="0"/>
              <a:t>on how to help employees in stressful positions.</a:t>
            </a:r>
          </a:p>
          <a:p>
            <a:pPr lvl="1"/>
            <a:r>
              <a:rPr lang="en-US" sz="1800" b="1" dirty="0"/>
              <a:t>Re-evaluate your benefits package</a:t>
            </a:r>
            <a:r>
              <a:rPr lang="en-US" sz="1800" dirty="0"/>
              <a:t>. This isn’t to say that benefits need to be increased, but that the package should meet the needs of those employees most likely to </a:t>
            </a:r>
            <a:r>
              <a:rPr lang="en-US" sz="1800" dirty="0" smtClean="0"/>
              <a:t>leave.</a:t>
            </a:r>
          </a:p>
          <a:p>
            <a:endParaRPr lang="en-US" sz="2400" dirty="0"/>
          </a:p>
        </p:txBody>
      </p:sp>
    </p:spTree>
    <p:extLst>
      <p:ext uri="{BB962C8B-B14F-4D97-AF65-F5344CB8AC3E}">
        <p14:creationId xmlns:p14="http://schemas.microsoft.com/office/powerpoint/2010/main" val="3556198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succession plans to capture talent</a:t>
            </a:r>
          </a:p>
        </p:txBody>
      </p:sp>
      <p:sp>
        <p:nvSpPr>
          <p:cNvPr id="3" name="Content Placeholder 2"/>
          <p:cNvSpPr>
            <a:spLocks noGrp="1"/>
          </p:cNvSpPr>
          <p:nvPr>
            <p:ph idx="1"/>
          </p:nvPr>
        </p:nvSpPr>
        <p:spPr>
          <a:xfrm>
            <a:off x="768096" y="1981200"/>
            <a:ext cx="8071104" cy="4544568"/>
          </a:xfrm>
        </p:spPr>
        <p:txBody>
          <a:bodyPr>
            <a:noAutofit/>
          </a:bodyPr>
          <a:lstStyle/>
          <a:p>
            <a:r>
              <a:rPr lang="en-US" sz="2400" dirty="0" smtClean="0"/>
              <a:t>Succession Planning</a:t>
            </a:r>
            <a:endParaRPr lang="en-US" sz="1400" dirty="0" smtClean="0"/>
          </a:p>
          <a:p>
            <a:r>
              <a:rPr lang="en-US" sz="1600" b="1" dirty="0"/>
              <a:t>Know what you need and know what you have.</a:t>
            </a:r>
            <a:r>
              <a:rPr lang="en-US" sz="1600" dirty="0"/>
              <a:t> Identify the skills and capabilities required </a:t>
            </a:r>
            <a:r>
              <a:rPr lang="en-US" sz="1600" dirty="0" smtClean="0"/>
              <a:t>to be successful at various levels of the organization</a:t>
            </a:r>
            <a:endParaRPr lang="en-US" sz="1600" dirty="0"/>
          </a:p>
          <a:p>
            <a:r>
              <a:rPr lang="en-US" sz="1600" b="1" dirty="0"/>
              <a:t>Don’t just look at the usual suspects.</a:t>
            </a:r>
            <a:r>
              <a:rPr lang="en-US" sz="1600" dirty="0"/>
              <a:t> You’re planning for future needs and priorities, and there may be just the right people within the ranks who have the potential to fulfil those needs. Cast a wide net.</a:t>
            </a:r>
          </a:p>
          <a:p>
            <a:r>
              <a:rPr lang="en-US" sz="1600" b="1" dirty="0"/>
              <a:t>Succession should be a continuous process.</a:t>
            </a:r>
            <a:r>
              <a:rPr lang="en-US" sz="1600" dirty="0"/>
              <a:t> Don’t wait until a key position has walked out the door before you start building the profile for the best replacement.</a:t>
            </a:r>
          </a:p>
          <a:p>
            <a:r>
              <a:rPr lang="en-US" sz="1600" b="1" dirty="0"/>
              <a:t>Who’s doing what? </a:t>
            </a:r>
            <a:r>
              <a:rPr lang="en-US" sz="1600" dirty="0" smtClean="0"/>
              <a:t>Everyone </a:t>
            </a:r>
            <a:r>
              <a:rPr lang="en-US" sz="1600" dirty="0"/>
              <a:t>should be assigned specific roles and held accountable for their part in the process.</a:t>
            </a:r>
          </a:p>
          <a:p>
            <a:r>
              <a:rPr lang="en-US" sz="1600" b="1" dirty="0"/>
              <a:t>Connect your succession program with coaching and internal talent development.</a:t>
            </a:r>
            <a:r>
              <a:rPr lang="en-US" sz="1600" dirty="0"/>
              <a:t> To fill the pipeline with </a:t>
            </a:r>
            <a:r>
              <a:rPr lang="en-US" sz="1600" dirty="0" smtClean="0"/>
              <a:t>talent </a:t>
            </a:r>
            <a:r>
              <a:rPr lang="en-US" sz="1600" dirty="0"/>
              <a:t>requires filling the knowledge and experience gaps in your potential leaders so they can be set to fill the void when needed.</a:t>
            </a:r>
          </a:p>
          <a:p>
            <a:r>
              <a:rPr lang="en-US" sz="1600" b="1" dirty="0" smtClean="0"/>
              <a:t>Learn </a:t>
            </a:r>
            <a:r>
              <a:rPr lang="en-US" sz="1600" b="1" dirty="0"/>
              <a:t>from the best practices of others.</a:t>
            </a:r>
            <a:r>
              <a:rPr lang="en-US" sz="1600" dirty="0"/>
              <a:t> Succession planning is a universal </a:t>
            </a:r>
            <a:r>
              <a:rPr lang="en-US" sz="1600" dirty="0" smtClean="0"/>
              <a:t>concern. Governments </a:t>
            </a:r>
            <a:r>
              <a:rPr lang="en-US" sz="1600" dirty="0"/>
              <a:t>should </a:t>
            </a:r>
            <a:r>
              <a:rPr lang="en-US" sz="1600" dirty="0" smtClean="0"/>
              <a:t>examine </a:t>
            </a:r>
            <a:r>
              <a:rPr lang="en-US" sz="1600" dirty="0"/>
              <a:t>what others are doing, and integrate the practices that apply best to their situation.  </a:t>
            </a:r>
            <a:endParaRPr lang="en-US" sz="1600" b="1" dirty="0"/>
          </a:p>
          <a:p>
            <a:r>
              <a:rPr lang="en-US" sz="1400" dirty="0">
                <a:hlinkClick r:id="rId2" tooltip="Email"/>
              </a:rPr>
              <a:t/>
            </a:r>
            <a:br>
              <a:rPr lang="en-US" sz="1400" dirty="0">
                <a:hlinkClick r:id="rId2" tooltip="Email"/>
              </a:rPr>
            </a:br>
            <a:endParaRPr lang="en-US" sz="1400" dirty="0"/>
          </a:p>
        </p:txBody>
      </p:sp>
    </p:spTree>
    <p:extLst>
      <p:ext uri="{BB962C8B-B14F-4D97-AF65-F5344CB8AC3E}">
        <p14:creationId xmlns:p14="http://schemas.microsoft.com/office/powerpoint/2010/main" val="662294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where does this leave us?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We are learning is that the most critical factor impacting the success of the procurement process is talent management which focuses on the “procurement professional.”</a:t>
            </a:r>
          </a:p>
          <a:p>
            <a:endParaRPr lang="en-US" sz="2800" dirty="0" smtClean="0"/>
          </a:p>
          <a:p>
            <a:r>
              <a:rPr lang="en-US" sz="2800" dirty="0" smtClean="0"/>
              <a:t>Although public procurement may never be seen as a profession, we need to constantly strive towards professionalism in order to move from a clerical function to a strategic partner in allocating government resources (and we need the right talent to do that).</a:t>
            </a:r>
          </a:p>
        </p:txBody>
      </p:sp>
    </p:spTree>
    <p:extLst>
      <p:ext uri="{BB962C8B-B14F-4D97-AF65-F5344CB8AC3E}">
        <p14:creationId xmlns:p14="http://schemas.microsoft.com/office/powerpoint/2010/main" val="1276642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766304" cy="1499616"/>
          </a:xfrm>
        </p:spPr>
        <p:txBody>
          <a:bodyPr>
            <a:normAutofit/>
          </a:bodyPr>
          <a:lstStyle/>
          <a:p>
            <a:r>
              <a:rPr lang="en-US" dirty="0" smtClean="0"/>
              <a:t>Why worry about being a profession?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Professionals have realized a privileged status in society (Krause, 1996).</a:t>
            </a:r>
          </a:p>
          <a:p>
            <a:r>
              <a:rPr lang="en-US" sz="2400" dirty="0" smtClean="0"/>
              <a:t>MD, DDS, JD, CPA signifies higher salary, recognition, and appreciation.</a:t>
            </a:r>
          </a:p>
          <a:p>
            <a:r>
              <a:rPr lang="en-US" sz="2400" dirty="0" smtClean="0"/>
              <a:t>Occupations rely on algorithmic </a:t>
            </a:r>
            <a:r>
              <a:rPr lang="en-US" sz="2400" dirty="0"/>
              <a:t>decision-making (if </a:t>
            </a:r>
            <a:r>
              <a:rPr lang="en-US" sz="2400" dirty="0" smtClean="0"/>
              <a:t>this, </a:t>
            </a:r>
            <a:r>
              <a:rPr lang="en-US" sz="2400" dirty="0"/>
              <a:t>then </a:t>
            </a:r>
            <a:r>
              <a:rPr lang="en-US" sz="2400" dirty="0" smtClean="0"/>
              <a:t>that – our history has focused on this type of decision making), professionals make decisions that require expert judgment and applies discretion.</a:t>
            </a:r>
          </a:p>
          <a:p>
            <a:r>
              <a:rPr lang="en-US" sz="2400" dirty="0" smtClean="0"/>
              <a:t>Research shows that public procurement is still largely seen as a clerical function, and as a road block to efficient governance.</a:t>
            </a:r>
            <a:endParaRPr lang="en-US" sz="2400" dirty="0"/>
          </a:p>
        </p:txBody>
      </p:sp>
    </p:spTree>
    <p:extLst>
      <p:ext uri="{BB962C8B-B14F-4D97-AF65-F5344CB8AC3E}">
        <p14:creationId xmlns:p14="http://schemas.microsoft.com/office/powerpoint/2010/main" val="640716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223504" cy="1499616"/>
          </a:xfrm>
        </p:spPr>
        <p:txBody>
          <a:bodyPr>
            <a:normAutofit/>
          </a:bodyPr>
          <a:lstStyle/>
          <a:p>
            <a:r>
              <a:rPr lang="en-US" dirty="0" smtClean="0"/>
              <a:t>What are the contours of a profession?</a:t>
            </a:r>
            <a:endParaRPr lang="en-US" dirty="0"/>
          </a:p>
        </p:txBody>
      </p:sp>
      <p:sp>
        <p:nvSpPr>
          <p:cNvPr id="3" name="Content Placeholder 2"/>
          <p:cNvSpPr>
            <a:spLocks noGrp="1"/>
          </p:cNvSpPr>
          <p:nvPr>
            <p:ph idx="1"/>
          </p:nvPr>
        </p:nvSpPr>
        <p:spPr>
          <a:xfrm>
            <a:off x="768096" y="2057400"/>
            <a:ext cx="7290055" cy="4023360"/>
          </a:xfrm>
        </p:spPr>
        <p:txBody>
          <a:bodyPr>
            <a:normAutofit/>
          </a:bodyPr>
          <a:lstStyle/>
          <a:p>
            <a:r>
              <a:rPr lang="en-US" sz="2800" dirty="0" smtClean="0">
                <a:solidFill>
                  <a:schemeClr val="tx1"/>
                </a:solidFill>
              </a:rPr>
              <a:t>According to Christiansen (1994) a </a:t>
            </a:r>
            <a:r>
              <a:rPr lang="en-US" sz="2800" i="1" dirty="0" smtClean="0">
                <a:solidFill>
                  <a:schemeClr val="tx1"/>
                </a:solidFill>
              </a:rPr>
              <a:t>profession</a:t>
            </a:r>
            <a:r>
              <a:rPr lang="en-US" sz="2800" dirty="0" smtClean="0">
                <a:solidFill>
                  <a:schemeClr val="tx1"/>
                </a:solidFill>
              </a:rPr>
              <a:t> must demonstrate that:</a:t>
            </a:r>
          </a:p>
          <a:p>
            <a:pPr lvl="2"/>
            <a:r>
              <a:rPr lang="en-US" sz="2800" dirty="0" smtClean="0"/>
              <a:t>The subject is sufficiently esoteric.</a:t>
            </a:r>
          </a:p>
          <a:p>
            <a:pPr lvl="2"/>
            <a:r>
              <a:rPr lang="en-US" sz="2800" dirty="0" smtClean="0"/>
              <a:t>The subject matter requires academic study.</a:t>
            </a:r>
          </a:p>
          <a:p>
            <a:pPr lvl="2"/>
            <a:r>
              <a:rPr lang="en-US" sz="2800" dirty="0" smtClean="0"/>
              <a:t>There is a barrier to entry into the field.</a:t>
            </a:r>
          </a:p>
          <a:p>
            <a:pPr lvl="2"/>
            <a:r>
              <a:rPr lang="en-US" sz="2800" dirty="0" smtClean="0"/>
              <a:t>A code of ethics exceeds legal requirements.</a:t>
            </a:r>
          </a:p>
          <a:p>
            <a:pPr lvl="2"/>
            <a:r>
              <a:rPr lang="en-US" sz="2800" dirty="0" smtClean="0"/>
              <a:t>There must be a professional society to monitor and sanction actions.</a:t>
            </a:r>
          </a:p>
          <a:p>
            <a:pPr marL="914400" lvl="2" indent="0">
              <a:buNone/>
            </a:pPr>
            <a:endParaRPr lang="en-US" sz="2800" dirty="0" smtClean="0"/>
          </a:p>
          <a:p>
            <a:pPr lvl="1"/>
            <a:endParaRPr lang="en-US" sz="2800" dirty="0"/>
          </a:p>
        </p:txBody>
      </p:sp>
    </p:spTree>
    <p:extLst>
      <p:ext uri="{BB962C8B-B14F-4D97-AF65-F5344CB8AC3E}">
        <p14:creationId xmlns:p14="http://schemas.microsoft.com/office/powerpoint/2010/main" val="47153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WE NOW?</a:t>
            </a:r>
            <a:endParaRPr lang="en-US" dirty="0"/>
          </a:p>
        </p:txBody>
      </p:sp>
      <p:sp>
        <p:nvSpPr>
          <p:cNvPr id="3" name="Content Placeholder 2"/>
          <p:cNvSpPr>
            <a:spLocks noGrp="1"/>
          </p:cNvSpPr>
          <p:nvPr>
            <p:ph idx="1"/>
          </p:nvPr>
        </p:nvSpPr>
        <p:spPr>
          <a:xfrm>
            <a:off x="768096" y="1676400"/>
            <a:ext cx="8071104" cy="4023360"/>
          </a:xfrm>
        </p:spPr>
        <p:txBody>
          <a:bodyPr>
            <a:noAutofit/>
          </a:bodyPr>
          <a:lstStyle/>
          <a:p>
            <a:r>
              <a:rPr lang="en-US" dirty="0"/>
              <a:t>The subject is sufficiently esoteric</a:t>
            </a:r>
            <a:r>
              <a:rPr lang="en-US" dirty="0" smtClean="0"/>
              <a:t>.</a:t>
            </a:r>
          </a:p>
          <a:p>
            <a:pPr lvl="1"/>
            <a:r>
              <a:rPr lang="en-US" sz="1800" dirty="0" smtClean="0"/>
              <a:t>Lack of data to sufficiently state what are the KSA’s for the field</a:t>
            </a:r>
            <a:endParaRPr lang="en-US" sz="1800" dirty="0"/>
          </a:p>
          <a:p>
            <a:r>
              <a:rPr lang="en-US" dirty="0"/>
              <a:t>The subject matter requires academic study</a:t>
            </a:r>
            <a:r>
              <a:rPr lang="en-US" dirty="0" smtClean="0"/>
              <a:t>.</a:t>
            </a:r>
          </a:p>
          <a:p>
            <a:pPr lvl="1"/>
            <a:r>
              <a:rPr lang="en-US" sz="1800" dirty="0" smtClean="0"/>
              <a:t>Although there are more university courses being offered internationally, there is a lack of </a:t>
            </a:r>
            <a:r>
              <a:rPr lang="en-US" sz="1800" dirty="0"/>
              <a:t>a</a:t>
            </a:r>
            <a:r>
              <a:rPr lang="en-US" sz="1800" dirty="0" smtClean="0"/>
              <a:t>n agreed upon BOK, and there are no agreed upon standards to evaluate programs in SCM/PP</a:t>
            </a:r>
            <a:r>
              <a:rPr lang="en-US" dirty="0" smtClean="0"/>
              <a:t>.</a:t>
            </a:r>
            <a:endParaRPr lang="en-US" dirty="0"/>
          </a:p>
          <a:p>
            <a:r>
              <a:rPr lang="en-US" dirty="0" smtClean="0"/>
              <a:t>There </a:t>
            </a:r>
            <a:r>
              <a:rPr lang="en-US" dirty="0"/>
              <a:t>is a barrier to entry into the field</a:t>
            </a:r>
            <a:r>
              <a:rPr lang="en-US" dirty="0" smtClean="0"/>
              <a:t>.</a:t>
            </a:r>
          </a:p>
          <a:p>
            <a:pPr lvl="1"/>
            <a:r>
              <a:rPr lang="en-US" sz="1800" dirty="0" smtClean="0"/>
              <a:t>Without some form of certification/licensure there are no barriers to entry.</a:t>
            </a:r>
            <a:endParaRPr lang="en-US" sz="1800" dirty="0"/>
          </a:p>
          <a:p>
            <a:r>
              <a:rPr lang="en-US" dirty="0" smtClean="0"/>
              <a:t>A </a:t>
            </a:r>
            <a:r>
              <a:rPr lang="en-US" dirty="0"/>
              <a:t>code of ethics exceeds legal requirements</a:t>
            </a:r>
            <a:r>
              <a:rPr lang="en-US" dirty="0" smtClean="0"/>
              <a:t>.</a:t>
            </a:r>
          </a:p>
          <a:p>
            <a:pPr lvl="1"/>
            <a:r>
              <a:rPr lang="en-US" sz="1800" dirty="0" smtClean="0"/>
              <a:t>Most governments around the world have a code of ethics, but detection and enforcement is difficult.</a:t>
            </a:r>
            <a:endParaRPr lang="en-US" sz="1800" dirty="0"/>
          </a:p>
          <a:p>
            <a:r>
              <a:rPr lang="en-US" dirty="0"/>
              <a:t>There must be a professional society to monitor and sanction actions</a:t>
            </a:r>
            <a:r>
              <a:rPr lang="en-US" dirty="0" smtClean="0"/>
              <a:t>.</a:t>
            </a:r>
          </a:p>
          <a:p>
            <a:pPr lvl="1"/>
            <a:r>
              <a:rPr lang="en-US" sz="1800" dirty="0" smtClean="0"/>
              <a:t>There are currently a number of professional organizations that fall under the umbrella of SCM/PP, and their membership keeps growing.</a:t>
            </a:r>
          </a:p>
          <a:p>
            <a:pPr lvl="1"/>
            <a:endParaRPr lang="en-US" sz="1800" dirty="0"/>
          </a:p>
          <a:p>
            <a:pPr marL="0" indent="0">
              <a:buNone/>
            </a:pPr>
            <a:endParaRPr lang="en-US" sz="1200" dirty="0"/>
          </a:p>
        </p:txBody>
      </p:sp>
    </p:spTree>
    <p:extLst>
      <p:ext uri="{BB962C8B-B14F-4D97-AF65-F5344CB8AC3E}">
        <p14:creationId xmlns:p14="http://schemas.microsoft.com/office/powerpoint/2010/main" val="4257737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19138" y="955675"/>
            <a:ext cx="7885112" cy="720725"/>
          </a:xfrm>
        </p:spPr>
        <p:txBody>
          <a:bodyPr>
            <a:noAutofit/>
          </a:bodyPr>
          <a:lstStyle/>
          <a:p>
            <a:r>
              <a:rPr lang="en-US" sz="3600" dirty="0" smtClean="0">
                <a:cs typeface="Arial" panose="020B0604020202020204" pitchFamily="34" charset="0"/>
              </a:rPr>
              <a:t>Necessity and technology are driving change in public procurement</a:t>
            </a:r>
          </a:p>
        </p:txBody>
      </p:sp>
      <p:sp>
        <p:nvSpPr>
          <p:cNvPr id="6" name="TextBox 5"/>
          <p:cNvSpPr txBox="1"/>
          <p:nvPr/>
        </p:nvSpPr>
        <p:spPr>
          <a:xfrm>
            <a:off x="4730750" y="2362200"/>
            <a:ext cx="4184650" cy="4247317"/>
          </a:xfrm>
          <a:prstGeom prst="rect">
            <a:avLst/>
          </a:prstGeom>
          <a:blipFill>
            <a:blip r:embed="rId2" cstate="print">
              <a:lum bright="-40000"/>
            </a:blip>
            <a:stretch>
              <a:fillRect/>
            </a:stretch>
          </a:blipFill>
          <a:scene3d>
            <a:camera prst="orthographicFront"/>
            <a:lightRig rig="threePt" dir="t"/>
          </a:scene3d>
          <a:sp3d>
            <a:bevelT/>
          </a:sp3d>
        </p:spPr>
        <p:txBody>
          <a:bodyPr wrap="square">
            <a:spAutoFit/>
          </a:bodyPr>
          <a:lstStyle/>
          <a:p>
            <a:pPr fontAlgn="auto">
              <a:spcBef>
                <a:spcPts val="0"/>
              </a:spcBef>
              <a:spcAft>
                <a:spcPts val="0"/>
              </a:spcAft>
              <a:defRPr/>
            </a:pPr>
            <a:r>
              <a:rPr lang="en-US" dirty="0" smtClean="0">
                <a:solidFill>
                  <a:schemeClr val="bg1"/>
                </a:solidFill>
                <a:latin typeface="Arial" pitchFamily="34" charset="0"/>
              </a:rPr>
              <a:t>Public Procurement Current and Future</a:t>
            </a:r>
            <a:r>
              <a:rPr lang="en-US" dirty="0">
                <a:solidFill>
                  <a:schemeClr val="bg1"/>
                </a:solidFill>
                <a:latin typeface="Arial" pitchFamily="34" charset="0"/>
              </a:rPr>
              <a:t>….</a:t>
            </a:r>
          </a:p>
          <a:p>
            <a:pPr fontAlgn="auto">
              <a:spcBef>
                <a:spcPts val="0"/>
              </a:spcBef>
              <a:spcAft>
                <a:spcPts val="0"/>
              </a:spcAft>
              <a:defRPr/>
            </a:pPr>
            <a:endParaRPr lang="en-US" dirty="0">
              <a:solidFill>
                <a:schemeClr val="bg1"/>
              </a:solidFill>
              <a:latin typeface="Arial" pitchFamily="34" charset="0"/>
            </a:endParaRPr>
          </a:p>
          <a:p>
            <a:pPr marL="117475" indent="-117475" fontAlgn="auto">
              <a:spcBef>
                <a:spcPts val="0"/>
              </a:spcBef>
              <a:spcAft>
                <a:spcPts val="0"/>
              </a:spcAft>
              <a:buFont typeface="Wingdings" pitchFamily="2" charset="2"/>
              <a:buChar char="§"/>
              <a:defRPr/>
            </a:pPr>
            <a:r>
              <a:rPr lang="en-US" dirty="0">
                <a:solidFill>
                  <a:schemeClr val="bg1"/>
                </a:solidFill>
                <a:latin typeface="Arial" pitchFamily="34" charset="0"/>
              </a:rPr>
              <a:t>Robust spend and process visibility</a:t>
            </a:r>
          </a:p>
          <a:p>
            <a:pPr marL="117475" indent="-117475" fontAlgn="auto">
              <a:spcBef>
                <a:spcPts val="0"/>
              </a:spcBef>
              <a:spcAft>
                <a:spcPts val="0"/>
              </a:spcAft>
              <a:buFont typeface="Wingdings" pitchFamily="2" charset="2"/>
              <a:buChar char="§"/>
              <a:defRPr/>
            </a:pPr>
            <a:r>
              <a:rPr lang="en-US" dirty="0" smtClean="0">
                <a:solidFill>
                  <a:schemeClr val="bg1"/>
                </a:solidFill>
                <a:latin typeface="Arial" pitchFamily="34" charset="0"/>
              </a:rPr>
              <a:t>TCO spend </a:t>
            </a:r>
            <a:r>
              <a:rPr lang="en-US" dirty="0">
                <a:solidFill>
                  <a:schemeClr val="bg1"/>
                </a:solidFill>
                <a:latin typeface="Arial" pitchFamily="34" charset="0"/>
              </a:rPr>
              <a:t>governance</a:t>
            </a:r>
          </a:p>
          <a:p>
            <a:pPr marL="117475" indent="-117475" fontAlgn="auto">
              <a:spcBef>
                <a:spcPts val="0"/>
              </a:spcBef>
              <a:spcAft>
                <a:spcPts val="0"/>
              </a:spcAft>
              <a:buFont typeface="Wingdings" pitchFamily="2" charset="2"/>
              <a:buChar char="§"/>
              <a:defRPr/>
            </a:pPr>
            <a:r>
              <a:rPr lang="en-US" dirty="0" smtClean="0">
                <a:solidFill>
                  <a:schemeClr val="bg1"/>
                </a:solidFill>
                <a:latin typeface="Arial" pitchFamily="34" charset="0"/>
              </a:rPr>
              <a:t>Increased economies of scale</a:t>
            </a:r>
            <a:endParaRPr lang="en-US" dirty="0">
              <a:solidFill>
                <a:schemeClr val="bg1"/>
              </a:solidFill>
              <a:latin typeface="Arial" pitchFamily="34" charset="0"/>
            </a:endParaRPr>
          </a:p>
          <a:p>
            <a:pPr marL="117475" indent="-117475" fontAlgn="auto">
              <a:spcBef>
                <a:spcPts val="0"/>
              </a:spcBef>
              <a:spcAft>
                <a:spcPts val="0"/>
              </a:spcAft>
              <a:buFont typeface="Wingdings" pitchFamily="2" charset="2"/>
              <a:buChar char="§"/>
              <a:defRPr/>
            </a:pPr>
            <a:r>
              <a:rPr lang="en-US" dirty="0" smtClean="0">
                <a:solidFill>
                  <a:schemeClr val="bg1"/>
                </a:solidFill>
                <a:latin typeface="Arial" pitchFamily="34" charset="0"/>
              </a:rPr>
              <a:t>Increased collaboration and sourcing</a:t>
            </a:r>
            <a:endParaRPr lang="en-US" dirty="0">
              <a:solidFill>
                <a:schemeClr val="bg1"/>
              </a:solidFill>
              <a:latin typeface="Arial" pitchFamily="34" charset="0"/>
            </a:endParaRPr>
          </a:p>
          <a:p>
            <a:pPr marL="117475" indent="-117475" fontAlgn="auto">
              <a:spcBef>
                <a:spcPts val="0"/>
              </a:spcBef>
              <a:spcAft>
                <a:spcPts val="0"/>
              </a:spcAft>
              <a:buFont typeface="Wingdings" pitchFamily="2" charset="2"/>
              <a:buChar char="§"/>
              <a:defRPr/>
            </a:pPr>
            <a:r>
              <a:rPr lang="en-US" dirty="0" smtClean="0">
                <a:solidFill>
                  <a:schemeClr val="bg1"/>
                </a:solidFill>
                <a:latin typeface="Arial" pitchFamily="34" charset="0"/>
              </a:rPr>
              <a:t>Process </a:t>
            </a:r>
            <a:r>
              <a:rPr lang="en-US" dirty="0">
                <a:solidFill>
                  <a:schemeClr val="bg1"/>
                </a:solidFill>
                <a:latin typeface="Arial" pitchFamily="34" charset="0"/>
              </a:rPr>
              <a:t>and individual performance KPI’s </a:t>
            </a:r>
            <a:r>
              <a:rPr lang="en-US" dirty="0" smtClean="0">
                <a:solidFill>
                  <a:schemeClr val="bg1"/>
                </a:solidFill>
                <a:latin typeface="Arial" pitchFamily="34" charset="0"/>
              </a:rPr>
              <a:t>linked</a:t>
            </a:r>
            <a:endParaRPr lang="en-US" dirty="0">
              <a:solidFill>
                <a:schemeClr val="bg1"/>
              </a:solidFill>
              <a:latin typeface="Arial" pitchFamily="34" charset="0"/>
            </a:endParaRPr>
          </a:p>
          <a:p>
            <a:pPr marL="117475" indent="-117475" fontAlgn="auto">
              <a:spcBef>
                <a:spcPts val="0"/>
              </a:spcBef>
              <a:spcAft>
                <a:spcPts val="0"/>
              </a:spcAft>
              <a:buFont typeface="Wingdings" pitchFamily="2" charset="2"/>
              <a:buChar char="§"/>
              <a:defRPr/>
            </a:pPr>
            <a:r>
              <a:rPr lang="en-US" dirty="0">
                <a:solidFill>
                  <a:schemeClr val="bg1"/>
                </a:solidFill>
                <a:latin typeface="Arial" pitchFamily="34" charset="0"/>
              </a:rPr>
              <a:t>Process improvement efforts ongoing</a:t>
            </a:r>
          </a:p>
          <a:p>
            <a:pPr marL="117475" indent="-117475" fontAlgn="auto">
              <a:spcBef>
                <a:spcPts val="0"/>
              </a:spcBef>
              <a:spcAft>
                <a:spcPts val="0"/>
              </a:spcAft>
              <a:buFont typeface="Wingdings" pitchFamily="2" charset="2"/>
              <a:buChar char="§"/>
              <a:defRPr/>
            </a:pPr>
            <a:r>
              <a:rPr lang="en-US" dirty="0">
                <a:solidFill>
                  <a:schemeClr val="bg1"/>
                </a:solidFill>
                <a:latin typeface="Arial" pitchFamily="34" charset="0"/>
              </a:rPr>
              <a:t>Joint and transparent planning and performance reporting with </a:t>
            </a:r>
            <a:r>
              <a:rPr lang="en-US" dirty="0" smtClean="0">
                <a:solidFill>
                  <a:schemeClr val="bg1"/>
                </a:solidFill>
                <a:latin typeface="Arial" pitchFamily="34" charset="0"/>
              </a:rPr>
              <a:t>stakeholders</a:t>
            </a:r>
            <a:endParaRPr lang="en-US" dirty="0">
              <a:solidFill>
                <a:schemeClr val="bg1"/>
              </a:solidFill>
              <a:latin typeface="Arial" pitchFamily="34" charset="0"/>
            </a:endParaRPr>
          </a:p>
          <a:p>
            <a:pPr fontAlgn="auto">
              <a:spcBef>
                <a:spcPts val="0"/>
              </a:spcBef>
              <a:spcAft>
                <a:spcPts val="0"/>
              </a:spcAft>
              <a:defRPr/>
            </a:pPr>
            <a:endParaRPr lang="en-US" dirty="0" smtClean="0">
              <a:solidFill>
                <a:schemeClr val="bg1"/>
              </a:solidFill>
              <a:latin typeface="Arial" pitchFamily="34" charset="0"/>
            </a:endParaRPr>
          </a:p>
          <a:p>
            <a:pPr fontAlgn="auto">
              <a:spcBef>
                <a:spcPts val="0"/>
              </a:spcBef>
              <a:spcAft>
                <a:spcPts val="0"/>
              </a:spcAft>
              <a:defRPr/>
            </a:pPr>
            <a:endParaRPr lang="en-US" dirty="0">
              <a:solidFill>
                <a:schemeClr val="bg1"/>
              </a:solidFill>
              <a:latin typeface="Arial" pitchFamily="34" charset="0"/>
            </a:endParaRPr>
          </a:p>
        </p:txBody>
      </p:sp>
      <p:grpSp>
        <p:nvGrpSpPr>
          <p:cNvPr id="25606" name="Group 2"/>
          <p:cNvGrpSpPr>
            <a:grpSpLocks/>
          </p:cNvGrpSpPr>
          <p:nvPr/>
        </p:nvGrpSpPr>
        <p:grpSpPr bwMode="auto">
          <a:xfrm>
            <a:off x="228600" y="2382082"/>
            <a:ext cx="4191001" cy="4247318"/>
            <a:chOff x="251520" y="2126537"/>
            <a:chExt cx="4129078" cy="3138667"/>
          </a:xfrm>
        </p:grpSpPr>
        <p:sp>
          <p:nvSpPr>
            <p:cNvPr id="5" name="TextBox 4"/>
            <p:cNvSpPr txBox="1"/>
            <p:nvPr/>
          </p:nvSpPr>
          <p:spPr>
            <a:xfrm>
              <a:off x="265798" y="2126537"/>
              <a:ext cx="4114800" cy="3108543"/>
            </a:xfrm>
            <a:prstGeom prst="rect">
              <a:avLst/>
            </a:prstGeom>
            <a: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2000"/>
                        </a14:imgEffect>
                        <a14:imgEffect>
                          <a14:colorTemperature colorTemp="4070"/>
                        </a14:imgEffect>
                        <a14:imgEffect>
                          <a14:saturation sat="53000"/>
                        </a14:imgEffect>
                        <a14:imgEffect>
                          <a14:brightnessContrast bright="30000" contrast="9000"/>
                        </a14:imgEffect>
                      </a14:imgLayer>
                    </a14:imgProps>
                  </a:ext>
                </a:extLst>
              </a:blip>
              <a:stretch>
                <a:fillRect/>
              </a:stretch>
            </a:blipFill>
            <a:scene3d>
              <a:camera prst="orthographicFront"/>
              <a:lightRig rig="threePt" dir="t"/>
            </a:scene3d>
            <a:sp3d>
              <a:bevelT/>
            </a:sp3d>
          </p:spPr>
          <p:txBody>
            <a:bodyPr/>
            <a:lstStyle/>
            <a:p>
              <a:pPr fontAlgn="auto">
                <a:spcBef>
                  <a:spcPts val="0"/>
                </a:spcBef>
                <a:spcAft>
                  <a:spcPts val="0"/>
                </a:spcAft>
                <a:defRPr/>
              </a:pPr>
              <a:endParaRPr lang="en-US" dirty="0">
                <a:solidFill>
                  <a:schemeClr val="bg2"/>
                </a:solidFill>
                <a:latin typeface="Arial" pitchFamily="34" charset="0"/>
              </a:endParaRPr>
            </a:p>
          </p:txBody>
        </p:sp>
        <p:sp>
          <p:nvSpPr>
            <p:cNvPr id="9" name="TextBox 8"/>
            <p:cNvSpPr txBox="1"/>
            <p:nvPr/>
          </p:nvSpPr>
          <p:spPr>
            <a:xfrm>
              <a:off x="251520" y="2153526"/>
              <a:ext cx="4114792" cy="3111678"/>
            </a:xfrm>
            <a:prstGeom prst="rect">
              <a:avLst/>
            </a:prstGeom>
            <a:noFill/>
          </p:spPr>
          <p:txBody>
            <a:bodyPr/>
            <a:lstStyle/>
            <a:p>
              <a:pPr fontAlgn="auto">
                <a:spcBef>
                  <a:spcPts val="0"/>
                </a:spcBef>
                <a:spcAft>
                  <a:spcPts val="0"/>
                </a:spcAft>
                <a:defRPr/>
              </a:pPr>
              <a:r>
                <a:rPr lang="en-US" dirty="0" smtClean="0">
                  <a:latin typeface="Arial" pitchFamily="34" charset="0"/>
                </a:rPr>
                <a:t>Public Procurement </a:t>
              </a:r>
              <a:r>
                <a:rPr lang="en-US" dirty="0">
                  <a:latin typeface="Arial" pitchFamily="34" charset="0"/>
                </a:rPr>
                <a:t>Past….</a:t>
              </a:r>
            </a:p>
            <a:p>
              <a:pPr fontAlgn="auto">
                <a:spcBef>
                  <a:spcPts val="0"/>
                </a:spcBef>
                <a:spcAft>
                  <a:spcPts val="0"/>
                </a:spcAft>
                <a:defRPr/>
              </a:pPr>
              <a:endParaRPr lang="en-US" dirty="0">
                <a:latin typeface="Arial" pitchFamily="34" charset="0"/>
              </a:endParaRPr>
            </a:p>
            <a:p>
              <a:pPr marL="117475" indent="-117475" fontAlgn="auto">
                <a:spcBef>
                  <a:spcPts val="0"/>
                </a:spcBef>
                <a:spcAft>
                  <a:spcPts val="0"/>
                </a:spcAft>
                <a:buFont typeface="Wingdings" pitchFamily="2" charset="2"/>
                <a:buChar char="§"/>
                <a:defRPr/>
              </a:pPr>
              <a:r>
                <a:rPr lang="en-US" dirty="0">
                  <a:latin typeface="Arial" pitchFamily="34" charset="0"/>
                </a:rPr>
                <a:t>Poor spend visibility</a:t>
              </a:r>
            </a:p>
            <a:p>
              <a:pPr marL="117475" indent="-117475" fontAlgn="auto">
                <a:spcBef>
                  <a:spcPts val="0"/>
                </a:spcBef>
                <a:spcAft>
                  <a:spcPts val="0"/>
                </a:spcAft>
                <a:buFont typeface="Wingdings" pitchFamily="2" charset="2"/>
                <a:buChar char="§"/>
                <a:defRPr/>
              </a:pPr>
              <a:r>
                <a:rPr lang="en-US" dirty="0">
                  <a:latin typeface="Arial" pitchFamily="34" charset="0"/>
                </a:rPr>
                <a:t>Unclear spend governance</a:t>
              </a:r>
            </a:p>
            <a:p>
              <a:pPr marL="117475" indent="-117475" fontAlgn="auto">
                <a:spcBef>
                  <a:spcPts val="0"/>
                </a:spcBef>
                <a:spcAft>
                  <a:spcPts val="0"/>
                </a:spcAft>
                <a:buFont typeface="Wingdings" pitchFamily="2" charset="2"/>
                <a:buChar char="§"/>
                <a:defRPr/>
              </a:pPr>
              <a:r>
                <a:rPr lang="en-US" dirty="0">
                  <a:latin typeface="Arial" pitchFamily="34" charset="0"/>
                </a:rPr>
                <a:t>Less than full sourcing coverage</a:t>
              </a:r>
            </a:p>
            <a:p>
              <a:pPr marL="117475" indent="-117475" fontAlgn="auto">
                <a:spcBef>
                  <a:spcPts val="0"/>
                </a:spcBef>
                <a:spcAft>
                  <a:spcPts val="0"/>
                </a:spcAft>
                <a:buFont typeface="Wingdings" pitchFamily="2" charset="2"/>
                <a:buChar char="§"/>
                <a:defRPr/>
              </a:pPr>
              <a:r>
                <a:rPr lang="en-US" dirty="0">
                  <a:latin typeface="Arial" pitchFamily="34" charset="0"/>
                </a:rPr>
                <a:t>Limited focus on productivity</a:t>
              </a:r>
            </a:p>
            <a:p>
              <a:pPr marL="117475" indent="-117475" fontAlgn="auto">
                <a:spcBef>
                  <a:spcPts val="0"/>
                </a:spcBef>
                <a:spcAft>
                  <a:spcPts val="0"/>
                </a:spcAft>
                <a:buFont typeface="Wingdings" pitchFamily="2" charset="2"/>
                <a:buChar char="§"/>
                <a:defRPr/>
              </a:pPr>
              <a:r>
                <a:rPr lang="en-US" dirty="0" smtClean="0">
                  <a:latin typeface="Arial" pitchFamily="34" charset="0"/>
                </a:rPr>
                <a:t>Price </a:t>
              </a:r>
              <a:r>
                <a:rPr lang="en-US" dirty="0" err="1" smtClean="0">
                  <a:latin typeface="Arial" pitchFamily="34" charset="0"/>
                </a:rPr>
                <a:t>vs</a:t>
              </a:r>
              <a:r>
                <a:rPr lang="en-US" dirty="0" smtClean="0">
                  <a:latin typeface="Arial" pitchFamily="34" charset="0"/>
                </a:rPr>
                <a:t> Value</a:t>
              </a:r>
            </a:p>
            <a:p>
              <a:pPr marL="117475" indent="-117475" fontAlgn="auto">
                <a:spcBef>
                  <a:spcPts val="0"/>
                </a:spcBef>
                <a:spcAft>
                  <a:spcPts val="0"/>
                </a:spcAft>
                <a:buFont typeface="Wingdings" pitchFamily="2" charset="2"/>
                <a:buChar char="§"/>
                <a:defRPr/>
              </a:pPr>
              <a:r>
                <a:rPr lang="en-US" dirty="0" smtClean="0">
                  <a:latin typeface="Arial" pitchFamily="34" charset="0"/>
                </a:rPr>
                <a:t>Results </a:t>
              </a:r>
              <a:r>
                <a:rPr lang="en-US" dirty="0">
                  <a:latin typeface="Arial" pitchFamily="34" charset="0"/>
                </a:rPr>
                <a:t>not </a:t>
              </a:r>
              <a:r>
                <a:rPr lang="en-US" dirty="0" smtClean="0">
                  <a:latin typeface="Arial" pitchFamily="34" charset="0"/>
                </a:rPr>
                <a:t>validated</a:t>
              </a:r>
              <a:endParaRPr lang="en-US" dirty="0">
                <a:latin typeface="Arial" pitchFamily="34" charset="0"/>
              </a:endParaRPr>
            </a:p>
            <a:p>
              <a:pPr marL="117475" indent="-117475" fontAlgn="auto">
                <a:spcBef>
                  <a:spcPts val="0"/>
                </a:spcBef>
                <a:spcAft>
                  <a:spcPts val="0"/>
                </a:spcAft>
                <a:buFont typeface="Wingdings" pitchFamily="2" charset="2"/>
                <a:buChar char="§"/>
                <a:defRPr/>
              </a:pPr>
              <a:r>
                <a:rPr lang="en-US" dirty="0">
                  <a:latin typeface="Arial" pitchFamily="34" charset="0"/>
                </a:rPr>
                <a:t>Few KPI’s tracked</a:t>
              </a:r>
            </a:p>
            <a:p>
              <a:pPr marL="117475" indent="-117475" fontAlgn="auto">
                <a:spcBef>
                  <a:spcPts val="0"/>
                </a:spcBef>
                <a:spcAft>
                  <a:spcPts val="0"/>
                </a:spcAft>
                <a:buFont typeface="Wingdings" pitchFamily="2" charset="2"/>
                <a:buChar char="§"/>
                <a:defRPr/>
              </a:pPr>
              <a:r>
                <a:rPr lang="en-US" dirty="0" smtClean="0">
                  <a:latin typeface="Arial" pitchFamily="34" charset="0"/>
                </a:rPr>
                <a:t>Limited technological functionality</a:t>
              </a:r>
            </a:p>
            <a:p>
              <a:pPr marL="117475" indent="-117475" fontAlgn="auto">
                <a:spcBef>
                  <a:spcPts val="0"/>
                </a:spcBef>
                <a:spcAft>
                  <a:spcPts val="0"/>
                </a:spcAft>
                <a:buFont typeface="Wingdings" pitchFamily="2" charset="2"/>
                <a:buChar char="§"/>
                <a:defRPr/>
              </a:pPr>
              <a:r>
                <a:rPr lang="en-US" dirty="0" smtClean="0">
                  <a:latin typeface="Arial" pitchFamily="34" charset="0"/>
                </a:rPr>
                <a:t>Process/Legal focus</a:t>
              </a:r>
              <a:endParaRPr lang="en-US" dirty="0">
                <a:latin typeface="Arial" pitchFamily="34" charset="0"/>
              </a:endParaRPr>
            </a:p>
          </p:txBody>
        </p:sp>
      </p:grpSp>
      <p:sp>
        <p:nvSpPr>
          <p:cNvPr id="256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CF5367B-217C-4ECD-93E5-FF171CC9DD80}" type="slidenum">
              <a:rPr lang="en-US">
                <a:solidFill>
                  <a:srgbClr val="002E8A"/>
                </a:solidFill>
              </a:rPr>
              <a:pPr/>
              <a:t>2</a:t>
            </a:fld>
            <a:endParaRPr lang="en-US">
              <a:solidFill>
                <a:srgbClr val="002E8A"/>
              </a:solidFill>
            </a:endParaRPr>
          </a:p>
        </p:txBody>
      </p:sp>
    </p:spTree>
    <p:extLst>
      <p:ext uri="{BB962C8B-B14F-4D97-AF65-F5344CB8AC3E}">
        <p14:creationId xmlns:p14="http://schemas.microsoft.com/office/powerpoint/2010/main" val="16632773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procurement sufficiently esoteric to justify a profession?</a:t>
            </a:r>
            <a:endParaRPr lang="en-US" dirty="0"/>
          </a:p>
        </p:txBody>
      </p:sp>
      <p:sp>
        <p:nvSpPr>
          <p:cNvPr id="3" name="Content Placeholder 2"/>
          <p:cNvSpPr>
            <a:spLocks noGrp="1"/>
          </p:cNvSpPr>
          <p:nvPr>
            <p:ph idx="1"/>
          </p:nvPr>
        </p:nvSpPr>
        <p:spPr>
          <a:xfrm>
            <a:off x="768096" y="2286000"/>
            <a:ext cx="7842504" cy="4023360"/>
          </a:xfrm>
        </p:spPr>
        <p:txBody>
          <a:bodyPr>
            <a:noAutofit/>
          </a:bodyPr>
          <a:lstStyle/>
          <a:p>
            <a:r>
              <a:rPr lang="en-US" sz="2400" dirty="0" smtClean="0"/>
              <a:t>In order to determine if public procurement requires a set of certain competencies, we must first determine what we actually do. Which in turns forms the basis for proper human capital/talent management.</a:t>
            </a:r>
          </a:p>
          <a:p>
            <a:r>
              <a:rPr lang="en-US" sz="2400" dirty="0" smtClean="0"/>
              <a:t>The first step is to conduct a job analysis of all procurement practitioners within an organization to determine the knowledge, skills, and abilities to do the job proficiently.</a:t>
            </a:r>
          </a:p>
          <a:p>
            <a:r>
              <a:rPr lang="en-US" sz="2400" dirty="0" smtClean="0"/>
              <a:t>Once the job analysis is completed we can then look at “gaps” between what is being done, and what is needed to advance the field to achieve procurement excellence.</a:t>
            </a:r>
          </a:p>
          <a:p>
            <a:r>
              <a:rPr lang="en-US" sz="2400" dirty="0" smtClean="0"/>
              <a:t> </a:t>
            </a:r>
            <a:endParaRPr lang="en-US" sz="2400" dirty="0"/>
          </a:p>
        </p:txBody>
      </p:sp>
    </p:spTree>
    <p:extLst>
      <p:ext uri="{BB962C8B-B14F-4D97-AF65-F5344CB8AC3E}">
        <p14:creationId xmlns:p14="http://schemas.microsoft.com/office/powerpoint/2010/main" val="588625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job analysis?</a:t>
            </a:r>
          </a:p>
        </p:txBody>
      </p:sp>
      <p:sp>
        <p:nvSpPr>
          <p:cNvPr id="3" name="Content Placeholder 2"/>
          <p:cNvSpPr>
            <a:spLocks noGrp="1"/>
          </p:cNvSpPr>
          <p:nvPr>
            <p:ph idx="1"/>
          </p:nvPr>
        </p:nvSpPr>
        <p:spPr>
          <a:xfrm>
            <a:off x="768096" y="1981200"/>
            <a:ext cx="7918704" cy="4572000"/>
          </a:xfrm>
        </p:spPr>
        <p:txBody>
          <a:bodyPr>
            <a:normAutofit/>
          </a:bodyPr>
          <a:lstStyle/>
          <a:p>
            <a:r>
              <a:rPr lang="en-US" dirty="0"/>
              <a:t>A job analysis is a process used to identify the important tasks of a job and the essential competencies an individual should possess to satisfactorily perform the job</a:t>
            </a:r>
          </a:p>
          <a:p>
            <a:pPr lvl="1"/>
            <a:r>
              <a:rPr lang="en-US" sz="2000" dirty="0"/>
              <a:t>Knowledge- The body of information needed to perform the job.</a:t>
            </a:r>
          </a:p>
          <a:p>
            <a:pPr lvl="1"/>
            <a:r>
              <a:rPr lang="en-US" sz="2000" dirty="0"/>
              <a:t>Skills- The capability to perform a learned task.</a:t>
            </a:r>
          </a:p>
          <a:p>
            <a:pPr lvl="1"/>
            <a:r>
              <a:rPr lang="en-US" sz="2000" dirty="0"/>
              <a:t>Ability- The capability to perform non-motor task.</a:t>
            </a:r>
          </a:p>
          <a:p>
            <a:r>
              <a:rPr lang="en-US" dirty="0"/>
              <a:t>Good job analyses provide a basis for identifying the duties and responsibilities associated with a job to determine the appropriate position classification</a:t>
            </a:r>
          </a:p>
          <a:p>
            <a:r>
              <a:rPr lang="en-US" dirty="0"/>
              <a:t>Position classifications can help ensure equal pay, benefits and associated status for substantially equal work</a:t>
            </a:r>
          </a:p>
          <a:p>
            <a:r>
              <a:rPr lang="en-US" dirty="0"/>
              <a:t>Moreover, generally accepted position classifications are needed to unite the field.</a:t>
            </a:r>
          </a:p>
          <a:p>
            <a:endParaRPr lang="en-US" dirty="0"/>
          </a:p>
          <a:p>
            <a:endParaRPr lang="en-US" dirty="0"/>
          </a:p>
        </p:txBody>
      </p:sp>
    </p:spTree>
    <p:extLst>
      <p:ext uri="{BB962C8B-B14F-4D97-AF65-F5344CB8AC3E}">
        <p14:creationId xmlns:p14="http://schemas.microsoft.com/office/powerpoint/2010/main" val="511365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statement</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a:t>“Professional is not a label you give yourself – it is a description you hope others will apply to you.”  </a:t>
            </a:r>
            <a:endParaRPr lang="en-US" sz="3200" dirty="0"/>
          </a:p>
          <a:p>
            <a:pPr marL="0" indent="0">
              <a:buNone/>
            </a:pPr>
            <a:endParaRPr lang="en-US" sz="3200" dirty="0"/>
          </a:p>
          <a:p>
            <a:pPr marL="0" indent="0">
              <a:buNone/>
            </a:pPr>
            <a:r>
              <a:rPr lang="en-US" sz="3200" dirty="0"/>
              <a:t>			David </a:t>
            </a:r>
            <a:r>
              <a:rPr lang="en-US" sz="3200" dirty="0" err="1"/>
              <a:t>Maister</a:t>
            </a:r>
            <a:r>
              <a:rPr lang="en-US" sz="3200" dirty="0"/>
              <a:t> </a:t>
            </a:r>
          </a:p>
          <a:p>
            <a:pPr marL="0" indent="0">
              <a:buNone/>
            </a:pPr>
            <a:r>
              <a:rPr lang="en-US" sz="3200" dirty="0"/>
              <a:t>			True Professionalism</a:t>
            </a:r>
          </a:p>
          <a:p>
            <a:endParaRPr lang="en-US" sz="4000" dirty="0"/>
          </a:p>
        </p:txBody>
      </p:sp>
    </p:spTree>
    <p:extLst>
      <p:ext uri="{BB962C8B-B14F-4D97-AF65-F5344CB8AC3E}">
        <p14:creationId xmlns:p14="http://schemas.microsoft.com/office/powerpoint/2010/main" val="590912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0" dirty="0" smtClean="0"/>
              <a:t>In conclusion: procurement needs to be </a:t>
            </a:r>
            <a:r>
              <a:rPr lang="en-US" kern="0" dirty="0"/>
              <a:t>more strategic and drive </a:t>
            </a:r>
            <a:r>
              <a:rPr lang="en-US" kern="0" dirty="0" smtClean="0"/>
              <a:t>performance</a:t>
            </a:r>
            <a:endParaRPr lang="en-US" dirty="0"/>
          </a:p>
        </p:txBody>
      </p:sp>
      <p:graphicFrame>
        <p:nvGraphicFramePr>
          <p:cNvPr id="4" name="Table 3"/>
          <p:cNvGraphicFramePr>
            <a:graphicFrameLocks noGrp="1"/>
          </p:cNvGraphicFramePr>
          <p:nvPr>
            <p:extLst/>
          </p:nvPr>
        </p:nvGraphicFramePr>
        <p:xfrm>
          <a:off x="569912" y="2627312"/>
          <a:ext cx="3995738" cy="2401888"/>
        </p:xfrm>
        <a:graphic>
          <a:graphicData uri="http://schemas.openxmlformats.org/drawingml/2006/table">
            <a:tbl>
              <a:tblPr firstRow="1" bandRow="1">
                <a:tableStyleId>{5C22544A-7EE6-4342-B048-85BDC9FD1C3A}</a:tableStyleId>
              </a:tblPr>
              <a:tblGrid>
                <a:gridCol w="3995738"/>
              </a:tblGrid>
              <a:tr h="445698">
                <a:tc>
                  <a:txBody>
                    <a:bodyPr/>
                    <a:lstStyle/>
                    <a:p>
                      <a:pPr marL="0" indent="0" algn="ctr">
                        <a:buClr>
                          <a:schemeClr val="tx1"/>
                        </a:buClr>
                        <a:buFont typeface="Arial" pitchFamily="34" charset="0"/>
                        <a:buNone/>
                      </a:pPr>
                      <a:r>
                        <a:rPr lang="en-US" sz="1400" dirty="0" smtClean="0">
                          <a:solidFill>
                            <a:schemeClr val="bg1"/>
                          </a:solidFill>
                          <a:latin typeface="Arial" pitchFamily="34" charset="0"/>
                          <a:cs typeface="Arial" pitchFamily="34" charset="0"/>
                        </a:rPr>
                        <a:t>Increased Pressure for Value Delivery</a:t>
                      </a:r>
                      <a:endParaRPr lang="en-US" sz="1400" dirty="0">
                        <a:solidFill>
                          <a:schemeClr val="bg1"/>
                        </a:solidFill>
                        <a:latin typeface="Arial" pitchFamily="34" charset="0"/>
                        <a:cs typeface="Arial" pitchFamily="34" charset="0"/>
                      </a:endParaRPr>
                    </a:p>
                  </a:txBody>
                  <a:tcPr marL="91424" marR="91424"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1956190">
                <a:tc>
                  <a:txBody>
                    <a:bodyPr/>
                    <a:lstStyle/>
                    <a:p>
                      <a:pPr marL="285750" indent="-285750" eaLnBrk="0" hangingPunct="0">
                        <a:lnSpc>
                          <a:spcPct val="90000"/>
                        </a:lnSpc>
                        <a:spcBef>
                          <a:spcPct val="90000"/>
                        </a:spcBef>
                        <a:buClr>
                          <a:schemeClr val="tx1"/>
                        </a:buClr>
                        <a:buFont typeface="Arial" pitchFamily="34" charset="0"/>
                        <a:buChar char="•"/>
                      </a:pPr>
                      <a:r>
                        <a:rPr lang="en-US" sz="1400" b="0" kern="0" dirty="0" smtClean="0">
                          <a:latin typeface="Arial" pitchFamily="34" charset="0"/>
                          <a:cs typeface="Arial" pitchFamily="34" charset="0"/>
                        </a:rPr>
                        <a:t>Greater </a:t>
                      </a:r>
                      <a:r>
                        <a:rPr lang="en-US" sz="1400" b="1" kern="0" dirty="0" smtClean="0">
                          <a:latin typeface="Arial" pitchFamily="34" charset="0"/>
                          <a:cs typeface="Arial" pitchFamily="34" charset="0"/>
                        </a:rPr>
                        <a:t>alignment</a:t>
                      </a:r>
                      <a:r>
                        <a:rPr lang="en-US" sz="1400" b="0" kern="0" dirty="0" smtClean="0">
                          <a:latin typeface="Arial" pitchFamily="34" charset="0"/>
                          <a:cs typeface="Arial" pitchFamily="34" charset="0"/>
                        </a:rPr>
                        <a:t> with stakeholder needs</a:t>
                      </a:r>
                    </a:p>
                    <a:p>
                      <a:pPr marL="285750" indent="-285750" eaLnBrk="0" hangingPunct="0">
                        <a:lnSpc>
                          <a:spcPct val="90000"/>
                        </a:lnSpc>
                        <a:spcBef>
                          <a:spcPct val="90000"/>
                        </a:spcBef>
                        <a:buClr>
                          <a:schemeClr val="tx1"/>
                        </a:buClr>
                        <a:buFont typeface="Arial" pitchFamily="34" charset="0"/>
                        <a:buChar char="•"/>
                      </a:pPr>
                      <a:r>
                        <a:rPr lang="en-US" sz="1400" b="0" kern="0" dirty="0" smtClean="0">
                          <a:latin typeface="Arial" pitchFamily="34" charset="0"/>
                          <a:cs typeface="Arial" pitchFamily="34" charset="0"/>
                        </a:rPr>
                        <a:t>Continued </a:t>
                      </a:r>
                      <a:r>
                        <a:rPr lang="en-US" sz="1400" b="1" kern="0" dirty="0" smtClean="0">
                          <a:latin typeface="Arial" pitchFamily="34" charset="0"/>
                          <a:cs typeface="Arial" pitchFamily="34" charset="0"/>
                        </a:rPr>
                        <a:t>TCO reduction</a:t>
                      </a:r>
                    </a:p>
                    <a:p>
                      <a:pPr marL="285750" indent="-285750" eaLnBrk="0" hangingPunct="0">
                        <a:lnSpc>
                          <a:spcPct val="90000"/>
                        </a:lnSpc>
                        <a:spcBef>
                          <a:spcPct val="90000"/>
                        </a:spcBef>
                        <a:buClr>
                          <a:schemeClr val="tx1"/>
                        </a:buClr>
                        <a:buFont typeface="Arial" pitchFamily="34" charset="0"/>
                        <a:buChar char="•"/>
                      </a:pPr>
                      <a:r>
                        <a:rPr lang="en-US" sz="1400" b="0" kern="0" dirty="0" smtClean="0">
                          <a:latin typeface="Arial" pitchFamily="34" charset="0"/>
                          <a:cs typeface="Arial" pitchFamily="34" charset="0"/>
                        </a:rPr>
                        <a:t>More and faster </a:t>
                      </a:r>
                      <a:r>
                        <a:rPr lang="en-US" sz="1400" b="1" kern="0" dirty="0" smtClean="0">
                          <a:latin typeface="Arial" pitchFamily="34" charset="0"/>
                          <a:cs typeface="Arial" pitchFamily="34" charset="0"/>
                        </a:rPr>
                        <a:t>innovation</a:t>
                      </a:r>
                    </a:p>
                    <a:p>
                      <a:pPr marL="285750" indent="-285750" eaLnBrk="0" hangingPunct="0">
                        <a:lnSpc>
                          <a:spcPct val="90000"/>
                        </a:lnSpc>
                        <a:spcBef>
                          <a:spcPct val="90000"/>
                        </a:spcBef>
                        <a:buClr>
                          <a:schemeClr val="tx1"/>
                        </a:buClr>
                        <a:buFont typeface="Arial" pitchFamily="34" charset="0"/>
                        <a:buChar char="•"/>
                      </a:pPr>
                      <a:r>
                        <a:rPr lang="en-US" sz="1400" b="0" kern="0" dirty="0" smtClean="0">
                          <a:latin typeface="Arial" pitchFamily="34" charset="0"/>
                          <a:cs typeface="Arial" pitchFamily="34" charset="0"/>
                        </a:rPr>
                        <a:t>Proactive</a:t>
                      </a:r>
                      <a:r>
                        <a:rPr lang="en-US" sz="1400" b="0" kern="0" baseline="0" dirty="0" smtClean="0">
                          <a:latin typeface="Arial" pitchFamily="34" charset="0"/>
                          <a:cs typeface="Arial" pitchFamily="34" charset="0"/>
                        </a:rPr>
                        <a:t> </a:t>
                      </a:r>
                      <a:r>
                        <a:rPr lang="en-US" sz="1400" b="1" kern="0" baseline="0" dirty="0" smtClean="0">
                          <a:latin typeface="Arial" pitchFamily="34" charset="0"/>
                          <a:cs typeface="Arial" pitchFamily="34" charset="0"/>
                        </a:rPr>
                        <a:t>r</a:t>
                      </a:r>
                      <a:r>
                        <a:rPr lang="en-US" sz="1400" b="1" kern="0" dirty="0" smtClean="0">
                          <a:latin typeface="Arial" pitchFamily="34" charset="0"/>
                          <a:cs typeface="Arial" pitchFamily="34" charset="0"/>
                        </a:rPr>
                        <a:t>isk management</a:t>
                      </a:r>
                    </a:p>
                  </a:txBody>
                  <a:tcPr marL="91424" marR="91424"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5" name="Table 4"/>
          <p:cNvGraphicFramePr>
            <a:graphicFrameLocks noGrp="1"/>
          </p:cNvGraphicFramePr>
          <p:nvPr>
            <p:extLst/>
          </p:nvPr>
        </p:nvGraphicFramePr>
        <p:xfrm>
          <a:off x="4746625" y="2627312"/>
          <a:ext cx="3995737" cy="2401888"/>
        </p:xfrm>
        <a:graphic>
          <a:graphicData uri="http://schemas.openxmlformats.org/drawingml/2006/table">
            <a:tbl>
              <a:tblPr firstRow="1" bandRow="1">
                <a:tableStyleId>{5C22544A-7EE6-4342-B048-85BDC9FD1C3A}</a:tableStyleId>
              </a:tblPr>
              <a:tblGrid>
                <a:gridCol w="3995737"/>
              </a:tblGrid>
              <a:tr h="445698">
                <a:tc>
                  <a:txBody>
                    <a:bodyPr/>
                    <a:lstStyle/>
                    <a:p>
                      <a:pPr marL="0" indent="0" algn="ctr">
                        <a:buClrTx/>
                        <a:buFont typeface="Arial" pitchFamily="34" charset="0"/>
                        <a:buNone/>
                      </a:pPr>
                      <a:r>
                        <a:rPr lang="en-US" sz="1400" dirty="0" smtClean="0">
                          <a:solidFill>
                            <a:schemeClr val="bg1"/>
                          </a:solidFill>
                          <a:latin typeface="Arial" pitchFamily="34" charset="0"/>
                          <a:cs typeface="Arial" pitchFamily="34" charset="0"/>
                        </a:rPr>
                        <a:t>Key Requirements</a:t>
                      </a:r>
                      <a:r>
                        <a:rPr lang="en-US" sz="1400" baseline="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to Make It Happen</a:t>
                      </a:r>
                      <a:endParaRPr lang="en-US" sz="1400" dirty="0">
                        <a:solidFill>
                          <a:schemeClr val="bg1"/>
                        </a:solidFill>
                        <a:latin typeface="Arial" pitchFamily="34" charset="0"/>
                        <a:cs typeface="Arial" pitchFamily="34" charset="0"/>
                      </a:endParaRPr>
                    </a:p>
                  </a:txBody>
                  <a:tcPr marL="91424" marR="91424"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1956190">
                <a:tc>
                  <a:txBody>
                    <a:bodyPr/>
                    <a:lstStyle/>
                    <a:p>
                      <a:pPr marL="285750" indent="-285750" eaLnBrk="0" hangingPunct="0">
                        <a:lnSpc>
                          <a:spcPct val="90000"/>
                        </a:lnSpc>
                        <a:spcBef>
                          <a:spcPct val="90000"/>
                        </a:spcBef>
                        <a:buClrTx/>
                        <a:buFont typeface="Arial" pitchFamily="34" charset="0"/>
                        <a:buChar char="•"/>
                      </a:pPr>
                      <a:r>
                        <a:rPr lang="en-US" sz="1400" b="0" kern="0" dirty="0" smtClean="0">
                          <a:solidFill>
                            <a:schemeClr val="tx1"/>
                          </a:solidFill>
                          <a:latin typeface="Arial" pitchFamily="34" charset="0"/>
                          <a:cs typeface="Arial" pitchFamily="34" charset="0"/>
                        </a:rPr>
                        <a:t>Improved</a:t>
                      </a:r>
                      <a:r>
                        <a:rPr lang="en-US" sz="1400" b="1" kern="0" dirty="0" smtClean="0">
                          <a:solidFill>
                            <a:schemeClr val="tx1"/>
                          </a:solidFill>
                          <a:latin typeface="Arial" pitchFamily="34" charset="0"/>
                          <a:cs typeface="Arial" pitchFamily="34" charset="0"/>
                        </a:rPr>
                        <a:t> collaboration capabilities </a:t>
                      </a:r>
                    </a:p>
                    <a:p>
                      <a:pPr marL="285750" indent="-285750" eaLnBrk="0" hangingPunct="0">
                        <a:lnSpc>
                          <a:spcPct val="90000"/>
                        </a:lnSpc>
                        <a:spcBef>
                          <a:spcPct val="90000"/>
                        </a:spcBef>
                        <a:buClrTx/>
                        <a:buFont typeface="Arial" pitchFamily="34" charset="0"/>
                        <a:buChar char="•"/>
                      </a:pPr>
                      <a:r>
                        <a:rPr lang="en-US" sz="1400" b="0" kern="0" dirty="0" smtClean="0">
                          <a:solidFill>
                            <a:schemeClr val="tx1"/>
                          </a:solidFill>
                          <a:latin typeface="Arial" pitchFamily="34" charset="0"/>
                          <a:cs typeface="Arial" pitchFamily="34" charset="0"/>
                        </a:rPr>
                        <a:t>Integrated</a:t>
                      </a:r>
                      <a:r>
                        <a:rPr lang="en-US" sz="1400" b="0" kern="0" baseline="0" dirty="0" smtClean="0">
                          <a:solidFill>
                            <a:schemeClr val="tx1"/>
                          </a:solidFill>
                          <a:latin typeface="Arial" pitchFamily="34" charset="0"/>
                          <a:cs typeface="Arial" pitchFamily="34" charset="0"/>
                        </a:rPr>
                        <a:t> </a:t>
                      </a:r>
                      <a:r>
                        <a:rPr lang="en-US" sz="1400" b="1" kern="0" baseline="0" dirty="0" smtClean="0">
                          <a:solidFill>
                            <a:schemeClr val="tx1"/>
                          </a:solidFill>
                          <a:latin typeface="Arial" pitchFamily="34" charset="0"/>
                          <a:cs typeface="Arial" pitchFamily="34" charset="0"/>
                        </a:rPr>
                        <a:t>p</a:t>
                      </a:r>
                      <a:r>
                        <a:rPr lang="en-US" sz="1400" b="1" kern="0" dirty="0" smtClean="0">
                          <a:solidFill>
                            <a:schemeClr val="tx1"/>
                          </a:solidFill>
                          <a:latin typeface="Arial" pitchFamily="34" charset="0"/>
                          <a:cs typeface="Arial" pitchFamily="34" charset="0"/>
                        </a:rPr>
                        <a:t>erformance management</a:t>
                      </a:r>
                    </a:p>
                    <a:p>
                      <a:pPr marL="285750" indent="-285750" eaLnBrk="0" hangingPunct="0">
                        <a:lnSpc>
                          <a:spcPct val="90000"/>
                        </a:lnSpc>
                        <a:spcBef>
                          <a:spcPct val="90000"/>
                        </a:spcBef>
                        <a:buClrTx/>
                        <a:buFont typeface="Arial" pitchFamily="34" charset="0"/>
                        <a:buChar char="•"/>
                      </a:pPr>
                      <a:r>
                        <a:rPr lang="en-US" sz="1400" b="0" kern="0" dirty="0" smtClean="0">
                          <a:solidFill>
                            <a:schemeClr val="tx1"/>
                          </a:solidFill>
                          <a:latin typeface="Arial" pitchFamily="34" charset="0"/>
                          <a:cs typeface="Arial" pitchFamily="34" charset="0"/>
                        </a:rPr>
                        <a:t>Pervasive </a:t>
                      </a:r>
                      <a:r>
                        <a:rPr lang="en-US" sz="1400" b="1" kern="0" dirty="0" smtClean="0">
                          <a:solidFill>
                            <a:schemeClr val="tx1"/>
                          </a:solidFill>
                          <a:latin typeface="Arial" pitchFamily="34" charset="0"/>
                          <a:cs typeface="Arial" pitchFamily="34" charset="0"/>
                        </a:rPr>
                        <a:t>technology</a:t>
                      </a:r>
                    </a:p>
                    <a:p>
                      <a:pPr marL="285750" marR="0" lvl="0" indent="-285750" algn="l" defTabSz="914400" rtl="0" eaLnBrk="0" fontAlgn="base" latinLnBrk="0" hangingPunct="0">
                        <a:lnSpc>
                          <a:spcPct val="90000"/>
                        </a:lnSpc>
                        <a:spcBef>
                          <a:spcPct val="90000"/>
                        </a:spcBef>
                        <a:spcAft>
                          <a:spcPct val="0"/>
                        </a:spcAft>
                        <a:buClrTx/>
                        <a:buSzTx/>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Creative </a:t>
                      </a: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talent management</a:t>
                      </a:r>
                    </a:p>
                  </a:txBody>
                  <a:tcPr marL="91424" marR="91424"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6" name="Text Box 21"/>
          <p:cNvSpPr txBox="1">
            <a:spLocks noChangeArrowheads="1"/>
          </p:cNvSpPr>
          <p:nvPr>
            <p:custDataLst>
              <p:tags r:id="rId1"/>
            </p:custDataLst>
          </p:nvPr>
        </p:nvSpPr>
        <p:spPr bwMode="auto">
          <a:xfrm>
            <a:off x="533400" y="5194208"/>
            <a:ext cx="8245475" cy="1087203"/>
          </a:xfrm>
          <a:prstGeom prst="rect">
            <a:avLst/>
          </a:prstGeom>
          <a:solidFill>
            <a:schemeClr val="bg1">
              <a:lumMod val="85000"/>
            </a:schemeClr>
          </a:solidFill>
          <a:ln w="12700" algn="ctr">
            <a:solidFill>
              <a:schemeClr val="tx1"/>
            </a:solidFill>
            <a:miter lim="800000"/>
            <a:headEnd/>
            <a:tailEnd/>
          </a:ln>
        </p:spPr>
        <p:txBody>
          <a:bodyPr lIns="72000" tIns="72000" rIns="72000" bIns="72000" anchor="ctr">
            <a:spAutoFit/>
          </a:bodyPr>
          <a:lstStyle/>
          <a:p>
            <a:pPr algn="ctr" fontAlgn="auto">
              <a:lnSpc>
                <a:spcPct val="85000"/>
              </a:lnSpc>
              <a:spcBef>
                <a:spcPts val="0"/>
              </a:spcBef>
              <a:spcAft>
                <a:spcPts val="0"/>
              </a:spcAft>
              <a:buClr>
                <a:schemeClr val="bg2"/>
              </a:buClr>
              <a:defRPr/>
            </a:pPr>
            <a:r>
              <a:rPr lang="en-US" sz="2400" dirty="0" smtClean="0">
                <a:latin typeface="Arial" pitchFamily="34" charset="0"/>
              </a:rPr>
              <a:t>Remember: We can have the most well thought-out legal </a:t>
            </a:r>
          </a:p>
          <a:p>
            <a:pPr algn="ctr" fontAlgn="auto">
              <a:lnSpc>
                <a:spcPct val="85000"/>
              </a:lnSpc>
              <a:spcBef>
                <a:spcPts val="0"/>
              </a:spcBef>
              <a:spcAft>
                <a:spcPts val="0"/>
              </a:spcAft>
              <a:buClr>
                <a:schemeClr val="bg2"/>
              </a:buClr>
              <a:defRPr/>
            </a:pPr>
            <a:r>
              <a:rPr lang="en-US" sz="2400" dirty="0" smtClean="0">
                <a:latin typeface="Arial" pitchFamily="34" charset="0"/>
              </a:rPr>
              <a:t>and process frameworks in place, but it is the professional that drives procurement excellence!</a:t>
            </a:r>
            <a:endParaRPr lang="en-US" sz="2400" dirty="0">
              <a:latin typeface="Arial" pitchFamily="34" charset="0"/>
            </a:endParaRPr>
          </a:p>
        </p:txBody>
      </p:sp>
    </p:spTree>
    <p:extLst>
      <p:ext uri="{BB962C8B-B14F-4D97-AF65-F5344CB8AC3E}">
        <p14:creationId xmlns:p14="http://schemas.microsoft.com/office/powerpoint/2010/main" val="1712671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4400" dirty="0" smtClean="0"/>
          </a:p>
          <a:p>
            <a:pPr marL="0" indent="0" algn="ctr">
              <a:buNone/>
            </a:pPr>
            <a:r>
              <a:rPr lang="en-US" sz="4400" dirty="0" smtClean="0"/>
              <a:t>Thank you. Any questions?</a:t>
            </a:r>
            <a:endParaRPr lang="en-US" sz="4400" dirty="0"/>
          </a:p>
        </p:txBody>
      </p:sp>
    </p:spTree>
    <p:extLst>
      <p:ext uri="{BB962C8B-B14F-4D97-AF65-F5344CB8AC3E}">
        <p14:creationId xmlns:p14="http://schemas.microsoft.com/office/powerpoint/2010/main" val="1107764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09600"/>
            <a:ext cx="7918704" cy="1499616"/>
          </a:xfrm>
        </p:spPr>
        <p:txBody>
          <a:bodyPr/>
          <a:lstStyle/>
          <a:p>
            <a:r>
              <a:rPr lang="en-US" dirty="0" smtClean="0"/>
              <a:t>Let us look at this Conference’s themes</a:t>
            </a:r>
            <a:endParaRPr lang="en-US" dirty="0"/>
          </a:p>
        </p:txBody>
      </p:sp>
      <p:sp>
        <p:nvSpPr>
          <p:cNvPr id="3" name="Content Placeholder 2"/>
          <p:cNvSpPr>
            <a:spLocks noGrp="1"/>
          </p:cNvSpPr>
          <p:nvPr>
            <p:ph idx="1"/>
          </p:nvPr>
        </p:nvSpPr>
        <p:spPr>
          <a:xfrm>
            <a:off x="533400" y="1905000"/>
            <a:ext cx="8382000" cy="4495800"/>
          </a:xfrm>
        </p:spPr>
        <p:txBody>
          <a:bodyPr>
            <a:noAutofit/>
          </a:bodyPr>
          <a:lstStyle/>
          <a:p>
            <a:pPr lvl="1"/>
            <a:r>
              <a:rPr lang="en-US" sz="2800" dirty="0" smtClean="0"/>
              <a:t>Promoting </a:t>
            </a:r>
            <a:r>
              <a:rPr lang="en-US" sz="2800" dirty="0">
                <a:solidFill>
                  <a:schemeClr val="tx1"/>
                </a:solidFill>
              </a:rPr>
              <a:t>Competition</a:t>
            </a:r>
            <a:r>
              <a:rPr lang="en-US" sz="2800" dirty="0"/>
              <a:t> and Deterring </a:t>
            </a:r>
            <a:r>
              <a:rPr lang="en-US" sz="2800" dirty="0">
                <a:solidFill>
                  <a:schemeClr val="tx1"/>
                </a:solidFill>
              </a:rPr>
              <a:t>Corruption</a:t>
            </a:r>
          </a:p>
          <a:p>
            <a:pPr lvl="1"/>
            <a:r>
              <a:rPr lang="en-US" sz="2800" dirty="0" smtClean="0"/>
              <a:t>Strategies </a:t>
            </a:r>
            <a:r>
              <a:rPr lang="en-US" sz="2800" dirty="0"/>
              <a:t>for </a:t>
            </a:r>
            <a:r>
              <a:rPr lang="en-US" sz="2800" dirty="0">
                <a:solidFill>
                  <a:schemeClr val="tx1"/>
                </a:solidFill>
              </a:rPr>
              <a:t>Sustainable</a:t>
            </a:r>
            <a:r>
              <a:rPr lang="en-US" sz="2800" dirty="0"/>
              <a:t> Public Procurement in Small Developing States</a:t>
            </a:r>
          </a:p>
          <a:p>
            <a:pPr lvl="1"/>
            <a:r>
              <a:rPr lang="en-US" sz="2800" dirty="0"/>
              <a:t>Public Procurement </a:t>
            </a:r>
            <a:r>
              <a:rPr lang="en-US" sz="2800" dirty="0" smtClean="0"/>
              <a:t>links to other Strategic </a:t>
            </a:r>
            <a:r>
              <a:rPr lang="en-US" sz="2800" dirty="0"/>
              <a:t>P</a:t>
            </a:r>
            <a:r>
              <a:rPr lang="en-US" sz="2800" dirty="0" smtClean="0"/>
              <a:t>ublic </a:t>
            </a:r>
            <a:r>
              <a:rPr lang="en-US" sz="2800" dirty="0"/>
              <a:t>S</a:t>
            </a:r>
            <a:r>
              <a:rPr lang="en-US" sz="2800" dirty="0" smtClean="0"/>
              <a:t>ector </a:t>
            </a:r>
            <a:r>
              <a:rPr lang="en-US" sz="2800" dirty="0"/>
              <a:t>F</a:t>
            </a:r>
            <a:r>
              <a:rPr lang="en-US" sz="2800" dirty="0" smtClean="0"/>
              <a:t>unctions</a:t>
            </a:r>
            <a:endParaRPr lang="en-US" sz="2800" dirty="0">
              <a:solidFill>
                <a:schemeClr val="tx1"/>
              </a:solidFill>
            </a:endParaRPr>
          </a:p>
          <a:p>
            <a:pPr lvl="1"/>
            <a:r>
              <a:rPr lang="en-US" sz="2800" dirty="0"/>
              <a:t>Towards a </a:t>
            </a:r>
            <a:r>
              <a:rPr lang="en-US" sz="2800" dirty="0">
                <a:solidFill>
                  <a:schemeClr val="tx1"/>
                </a:solidFill>
              </a:rPr>
              <a:t>Regional</a:t>
            </a:r>
            <a:r>
              <a:rPr lang="en-US" sz="2800" dirty="0"/>
              <a:t> Public Procurement Marketplace in the </a:t>
            </a:r>
            <a:r>
              <a:rPr lang="en-US" sz="2800" dirty="0" smtClean="0"/>
              <a:t>Caribbean</a:t>
            </a:r>
          </a:p>
          <a:p>
            <a:pPr lvl="1"/>
            <a:r>
              <a:rPr lang="en-US" sz="2800" dirty="0" smtClean="0"/>
              <a:t>Effects of Gender Inclusive Policies in Public Procurement</a:t>
            </a:r>
            <a:endParaRPr lang="en-US" sz="2800" dirty="0"/>
          </a:p>
          <a:p>
            <a:pPr lvl="1"/>
            <a:r>
              <a:rPr lang="en-US" sz="2800" dirty="0" smtClean="0"/>
              <a:t>Private Sector and Public Procurement</a:t>
            </a:r>
          </a:p>
          <a:p>
            <a:pPr lvl="1"/>
            <a:r>
              <a:rPr lang="en-US" sz="2800" dirty="0" smtClean="0"/>
              <a:t>T</a:t>
            </a:r>
            <a:r>
              <a:rPr lang="en-US" sz="2800" dirty="0" smtClean="0">
                <a:solidFill>
                  <a:schemeClr val="tx1"/>
                </a:solidFill>
              </a:rPr>
              <a:t>rade</a:t>
            </a:r>
            <a:r>
              <a:rPr lang="en-US" sz="2800" dirty="0" smtClean="0"/>
              <a:t> and Public Procurement</a:t>
            </a:r>
            <a:endParaRPr lang="en-US" sz="2800" dirty="0">
              <a:solidFill>
                <a:schemeClr val="tx1"/>
              </a:solidFill>
            </a:endParaRPr>
          </a:p>
          <a:p>
            <a:endParaRPr lang="en-US" sz="2800" dirty="0"/>
          </a:p>
        </p:txBody>
      </p:sp>
    </p:spTree>
    <p:extLst>
      <p:ext uri="{BB962C8B-B14F-4D97-AF65-F5344CB8AC3E}">
        <p14:creationId xmlns:p14="http://schemas.microsoft.com/office/powerpoint/2010/main" val="959424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690104" cy="1499616"/>
          </a:xfrm>
        </p:spPr>
        <p:txBody>
          <a:bodyPr/>
          <a:lstStyle/>
          <a:p>
            <a:r>
              <a:rPr lang="en-US" dirty="0" smtClean="0"/>
              <a:t>Challenges of the “new” procurement</a:t>
            </a:r>
            <a:endParaRPr lang="en-US" dirty="0"/>
          </a:p>
        </p:txBody>
      </p:sp>
      <p:sp>
        <p:nvSpPr>
          <p:cNvPr id="3" name="Content Placeholder 2"/>
          <p:cNvSpPr>
            <a:spLocks noGrp="1"/>
          </p:cNvSpPr>
          <p:nvPr>
            <p:ph idx="1"/>
          </p:nvPr>
        </p:nvSpPr>
        <p:spPr>
          <a:xfrm>
            <a:off x="768096" y="2057400"/>
            <a:ext cx="8071104" cy="4495800"/>
          </a:xfrm>
        </p:spPr>
        <p:txBody>
          <a:bodyPr>
            <a:noAutofit/>
          </a:bodyPr>
          <a:lstStyle/>
          <a:p>
            <a:r>
              <a:rPr lang="en-US" dirty="0" smtClean="0"/>
              <a:t>Greater </a:t>
            </a:r>
            <a:r>
              <a:rPr lang="en-US" dirty="0"/>
              <a:t>pressure for cost reduction due to </a:t>
            </a:r>
            <a:r>
              <a:rPr lang="en-US" dirty="0" smtClean="0"/>
              <a:t>limited economic resources</a:t>
            </a:r>
            <a:endParaRPr lang="en-US" dirty="0"/>
          </a:p>
          <a:p>
            <a:r>
              <a:rPr lang="en-US" dirty="0" smtClean="0"/>
              <a:t>A </a:t>
            </a:r>
            <a:r>
              <a:rPr lang="en-US" dirty="0"/>
              <a:t>greater demand for performance </a:t>
            </a:r>
            <a:r>
              <a:rPr lang="en-US" dirty="0" smtClean="0"/>
              <a:t>accountability from key stakeholders</a:t>
            </a:r>
            <a:endParaRPr lang="en-US" dirty="0"/>
          </a:p>
          <a:p>
            <a:r>
              <a:rPr lang="en-US" dirty="0" smtClean="0"/>
              <a:t>A </a:t>
            </a:r>
            <a:r>
              <a:rPr lang="en-US" dirty="0"/>
              <a:t>greater need to integrate and exploit supply base technologies and </a:t>
            </a:r>
            <a:r>
              <a:rPr lang="en-US" dirty="0" smtClean="0"/>
              <a:t>capabilities</a:t>
            </a:r>
          </a:p>
          <a:p>
            <a:r>
              <a:rPr lang="en-US" dirty="0" smtClean="0"/>
              <a:t>An </a:t>
            </a:r>
            <a:r>
              <a:rPr lang="en-US" dirty="0"/>
              <a:t>increased focus on outsourcing and strategic-value added </a:t>
            </a:r>
            <a:r>
              <a:rPr lang="en-US" dirty="0" smtClean="0"/>
              <a:t>relationships</a:t>
            </a:r>
            <a:endParaRPr lang="en-US" dirty="0"/>
          </a:p>
          <a:p>
            <a:r>
              <a:rPr lang="en-US" dirty="0" smtClean="0"/>
              <a:t>Increasing </a:t>
            </a:r>
            <a:r>
              <a:rPr lang="en-US" dirty="0"/>
              <a:t>focus on the </a:t>
            </a:r>
            <a:r>
              <a:rPr lang="en-US" dirty="0" smtClean="0"/>
              <a:t>integration of the supply </a:t>
            </a:r>
            <a:r>
              <a:rPr lang="en-US" dirty="0"/>
              <a:t>chain</a:t>
            </a:r>
          </a:p>
          <a:p>
            <a:r>
              <a:rPr lang="en-US" dirty="0" smtClean="0"/>
              <a:t>Increasing </a:t>
            </a:r>
            <a:r>
              <a:rPr lang="en-US" dirty="0"/>
              <a:t>need to capture total cost </a:t>
            </a:r>
            <a:r>
              <a:rPr lang="en-US" dirty="0" smtClean="0"/>
              <a:t>of ownership and </a:t>
            </a:r>
            <a:r>
              <a:rPr lang="en-US" dirty="0"/>
              <a:t>establish the business case</a:t>
            </a:r>
          </a:p>
          <a:p>
            <a:r>
              <a:rPr lang="en-US" dirty="0" smtClean="0"/>
              <a:t>Increasing </a:t>
            </a:r>
            <a:r>
              <a:rPr lang="en-US" dirty="0"/>
              <a:t>need for technology integration and e-procurement </a:t>
            </a:r>
            <a:r>
              <a:rPr lang="en-US" dirty="0" smtClean="0"/>
              <a:t>deployment</a:t>
            </a:r>
          </a:p>
          <a:p>
            <a:r>
              <a:rPr lang="en-US" b="1" dirty="0" smtClean="0"/>
              <a:t>By the way, many of these topics are being discussed at this Conference</a:t>
            </a:r>
          </a:p>
          <a:p>
            <a:endParaRPr lang="en-US" dirty="0"/>
          </a:p>
        </p:txBody>
      </p:sp>
    </p:spTree>
    <p:extLst>
      <p:ext uri="{BB962C8B-B14F-4D97-AF65-F5344CB8AC3E}">
        <p14:creationId xmlns:p14="http://schemas.microsoft.com/office/powerpoint/2010/main" val="181164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Changes impact how we do our business</a:t>
            </a:r>
            <a:endParaRPr lang="en-US" dirty="0"/>
          </a:p>
        </p:txBody>
      </p:sp>
      <p:sp>
        <p:nvSpPr>
          <p:cNvPr id="3" name="Content Placeholder 2"/>
          <p:cNvSpPr>
            <a:spLocks noGrp="1"/>
          </p:cNvSpPr>
          <p:nvPr>
            <p:ph idx="1"/>
          </p:nvPr>
        </p:nvSpPr>
        <p:spPr>
          <a:xfrm>
            <a:off x="768096" y="2084832"/>
            <a:ext cx="7290055" cy="4544568"/>
          </a:xfrm>
        </p:spPr>
        <p:txBody>
          <a:bodyPr>
            <a:normAutofit/>
          </a:bodyPr>
          <a:lstStyle/>
          <a:p>
            <a:r>
              <a:rPr lang="en-US" sz="2400" dirty="0" smtClean="0"/>
              <a:t>What we have learned is that how we conducted business in the past (silos) needs to change to include:</a:t>
            </a:r>
          </a:p>
          <a:p>
            <a:pPr lvl="1"/>
            <a:r>
              <a:rPr lang="en-US" sz="1900" dirty="0" smtClean="0"/>
              <a:t>Development of regional alliances in procurement – such as the IDB’s recent initiatives</a:t>
            </a:r>
          </a:p>
          <a:p>
            <a:pPr lvl="1"/>
            <a:r>
              <a:rPr lang="en-US" sz="1900" dirty="0"/>
              <a:t>Strategic </a:t>
            </a:r>
            <a:r>
              <a:rPr lang="en-US" sz="1900" dirty="0" smtClean="0"/>
              <a:t>relationship management </a:t>
            </a:r>
            <a:r>
              <a:rPr lang="en-US" sz="1900" dirty="0"/>
              <a:t>with </a:t>
            </a:r>
            <a:r>
              <a:rPr lang="en-US" sz="1900" dirty="0" smtClean="0"/>
              <a:t>suppliers</a:t>
            </a:r>
            <a:endParaRPr lang="en-US" sz="1900" dirty="0"/>
          </a:p>
          <a:p>
            <a:pPr lvl="1"/>
            <a:r>
              <a:rPr lang="en-US" sz="1900" dirty="0" smtClean="0"/>
              <a:t>Increasing use of cooperative purchasing/regional cooperation</a:t>
            </a:r>
          </a:p>
          <a:p>
            <a:pPr lvl="1"/>
            <a:r>
              <a:rPr lang="en-US" sz="1900" dirty="0" smtClean="0"/>
              <a:t>Integrating </a:t>
            </a:r>
            <a:r>
              <a:rPr lang="en-US" sz="1900" dirty="0" err="1" smtClean="0"/>
              <a:t>ePlatforms</a:t>
            </a:r>
            <a:r>
              <a:rPr lang="en-US" sz="1900" dirty="0" smtClean="0"/>
              <a:t> throughout the entire process – including the supply base</a:t>
            </a:r>
          </a:p>
          <a:p>
            <a:pPr lvl="1"/>
            <a:r>
              <a:rPr lang="en-US" sz="1900" dirty="0" smtClean="0"/>
              <a:t>Focus </a:t>
            </a:r>
            <a:r>
              <a:rPr lang="en-US" sz="1900" dirty="0"/>
              <a:t>on human capital </a:t>
            </a:r>
            <a:r>
              <a:rPr lang="en-US" sz="1900" dirty="0" smtClean="0"/>
              <a:t>management/Talent management</a:t>
            </a:r>
          </a:p>
          <a:p>
            <a:pPr lvl="1"/>
            <a:r>
              <a:rPr lang="en-US" sz="1900" dirty="0" smtClean="0"/>
              <a:t>Strategic cost reduction/value added</a:t>
            </a:r>
          </a:p>
          <a:p>
            <a:pPr lvl="1"/>
            <a:r>
              <a:rPr lang="en-US" sz="1900" dirty="0" smtClean="0"/>
              <a:t>Capturing and sharing procurement </a:t>
            </a:r>
            <a:r>
              <a:rPr lang="en-US" sz="1900" dirty="0"/>
              <a:t>p</a:t>
            </a:r>
            <a:r>
              <a:rPr lang="en-US" sz="1900" dirty="0" smtClean="0"/>
              <a:t>erformance</a:t>
            </a:r>
          </a:p>
          <a:p>
            <a:pPr lvl="1"/>
            <a:r>
              <a:rPr lang="en-US" sz="1900" dirty="0" smtClean="0"/>
              <a:t>Global sourcing</a:t>
            </a:r>
            <a:endParaRPr lang="en-US" sz="1900" dirty="0"/>
          </a:p>
          <a:p>
            <a:pPr lvl="1"/>
            <a:endParaRPr lang="en-US" sz="1800" dirty="0"/>
          </a:p>
          <a:p>
            <a:pPr lvl="1"/>
            <a:endParaRPr lang="en-US" sz="1800" dirty="0" smtClean="0"/>
          </a:p>
          <a:p>
            <a:endParaRPr lang="en-US" sz="2400" dirty="0"/>
          </a:p>
        </p:txBody>
      </p:sp>
    </p:spTree>
    <p:extLst>
      <p:ext uri="{BB962C8B-B14F-4D97-AF65-F5344CB8AC3E}">
        <p14:creationId xmlns:p14="http://schemas.microsoft.com/office/powerpoint/2010/main" val="273010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5B0DFA-1579-411C-8272-B40A05C5A42E}" type="slidenum">
              <a:rPr lang="en-AU" sz="1200" smtClean="0">
                <a:solidFill>
                  <a:schemeClr val="bg1"/>
                </a:solidFill>
              </a:rPr>
              <a:pPr>
                <a:spcBef>
                  <a:spcPct val="0"/>
                </a:spcBef>
                <a:buFontTx/>
                <a:buNone/>
              </a:pPr>
              <a:t>6</a:t>
            </a:fld>
            <a:endParaRPr lang="en-AU" sz="1200" smtClean="0">
              <a:solidFill>
                <a:schemeClr val="bg1"/>
              </a:solidFill>
            </a:endParaRPr>
          </a:p>
        </p:txBody>
      </p:sp>
      <p:graphicFrame>
        <p:nvGraphicFramePr>
          <p:cNvPr id="7" name="Diagram 6"/>
          <p:cNvGraphicFramePr/>
          <p:nvPr>
            <p:extLst>
              <p:ext uri="{D42A27DB-BD31-4B8C-83A1-F6EECF244321}">
                <p14:modId xmlns:p14="http://schemas.microsoft.com/office/powerpoint/2010/main" val="507772385"/>
              </p:ext>
            </p:extLst>
          </p:nvPr>
        </p:nvGraphicFramePr>
        <p:xfrm>
          <a:off x="166875" y="1252918"/>
          <a:ext cx="896448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323150" y="4410264"/>
            <a:ext cx="1283787" cy="553998"/>
          </a:xfrm>
          <a:prstGeom prst="rect">
            <a:avLst/>
          </a:prstGeom>
          <a:noFill/>
        </p:spPr>
        <p:txBody>
          <a:bodyPr>
            <a:spAutoFit/>
            <a:scene3d>
              <a:camera prst="perspectiveHeroicExtremeLeftFacing"/>
              <a:lightRig rig="threePt" dir="t"/>
            </a:scene3d>
          </a:bodyPr>
          <a:lstStyle/>
          <a:p>
            <a:pPr algn="ctr" eaLnBrk="1" hangingPunct="1">
              <a:defRPr/>
            </a:pPr>
            <a:r>
              <a:rPr lang="en-AU" sz="1500" b="1" dirty="0">
                <a:solidFill>
                  <a:schemeClr val="accent3">
                    <a:lumMod val="50000"/>
                  </a:schemeClr>
                </a:solidFill>
                <a:latin typeface="+mn-lt"/>
              </a:rPr>
              <a:t>Process &amp; Governance</a:t>
            </a:r>
          </a:p>
        </p:txBody>
      </p:sp>
      <p:sp>
        <p:nvSpPr>
          <p:cNvPr id="11" name="TextBox 10"/>
          <p:cNvSpPr txBox="1"/>
          <p:nvPr/>
        </p:nvSpPr>
        <p:spPr>
          <a:xfrm>
            <a:off x="4524706" y="4638645"/>
            <a:ext cx="1630445" cy="553998"/>
          </a:xfrm>
          <a:prstGeom prst="rect">
            <a:avLst/>
          </a:prstGeom>
          <a:noFill/>
        </p:spPr>
        <p:txBody>
          <a:bodyPr>
            <a:spAutoFit/>
            <a:scene3d>
              <a:camera prst="perspectiveHeroicExtremeLeftFacing"/>
              <a:lightRig rig="threePt" dir="t"/>
            </a:scene3d>
          </a:bodyPr>
          <a:lstStyle/>
          <a:p>
            <a:pPr algn="ctr" eaLnBrk="1" hangingPunct="1">
              <a:defRPr/>
            </a:pPr>
            <a:r>
              <a:rPr lang="en-AU" sz="1500" b="1" dirty="0">
                <a:solidFill>
                  <a:schemeClr val="accent3">
                    <a:lumMod val="50000"/>
                  </a:schemeClr>
                </a:solidFill>
                <a:latin typeface="+mn-lt"/>
              </a:rPr>
              <a:t>Strategy &amp; Organization</a:t>
            </a:r>
          </a:p>
        </p:txBody>
      </p:sp>
      <p:sp>
        <p:nvSpPr>
          <p:cNvPr id="12" name="TextBox 11"/>
          <p:cNvSpPr txBox="1"/>
          <p:nvPr/>
        </p:nvSpPr>
        <p:spPr>
          <a:xfrm>
            <a:off x="5279723" y="5544781"/>
            <a:ext cx="1536336" cy="553998"/>
          </a:xfrm>
          <a:prstGeom prst="rect">
            <a:avLst/>
          </a:prstGeom>
          <a:noFill/>
        </p:spPr>
        <p:txBody>
          <a:bodyPr>
            <a:spAutoFit/>
            <a:scene3d>
              <a:camera prst="perspectiveHeroicExtremeLeftFacing"/>
              <a:lightRig rig="threePt" dir="t"/>
            </a:scene3d>
          </a:bodyPr>
          <a:lstStyle/>
          <a:p>
            <a:pPr algn="ctr" eaLnBrk="1" hangingPunct="1">
              <a:defRPr/>
            </a:pPr>
            <a:r>
              <a:rPr lang="en-AU" sz="1500" b="1" dirty="0">
                <a:solidFill>
                  <a:schemeClr val="accent3">
                    <a:lumMod val="50000"/>
                  </a:schemeClr>
                </a:solidFill>
                <a:latin typeface="+mn-lt"/>
              </a:rPr>
              <a:t>Leadership &amp; Influence</a:t>
            </a:r>
          </a:p>
        </p:txBody>
      </p:sp>
      <p:sp>
        <p:nvSpPr>
          <p:cNvPr id="13" name="TextBox 12"/>
          <p:cNvSpPr txBox="1"/>
          <p:nvPr/>
        </p:nvSpPr>
        <p:spPr>
          <a:xfrm>
            <a:off x="2771800" y="5157192"/>
            <a:ext cx="1081771" cy="323165"/>
          </a:xfrm>
          <a:prstGeom prst="rect">
            <a:avLst/>
          </a:prstGeom>
          <a:noFill/>
        </p:spPr>
        <p:txBody>
          <a:bodyPr wrap="none">
            <a:spAutoFit/>
            <a:scene3d>
              <a:camera prst="perspectiveHeroicExtremeLeftFacing"/>
              <a:lightRig rig="threePt" dir="t"/>
            </a:scene3d>
          </a:bodyPr>
          <a:lstStyle/>
          <a:p>
            <a:pPr eaLnBrk="1" hangingPunct="1">
              <a:defRPr/>
            </a:pPr>
            <a:r>
              <a:rPr lang="en-AU" sz="1500" b="1" dirty="0">
                <a:solidFill>
                  <a:schemeClr val="accent3">
                    <a:lumMod val="50000"/>
                  </a:schemeClr>
                </a:solidFill>
                <a:latin typeface="+mn-lt"/>
              </a:rPr>
              <a:t>Technology</a:t>
            </a:r>
          </a:p>
        </p:txBody>
      </p:sp>
      <p:sp>
        <p:nvSpPr>
          <p:cNvPr id="18" name="TextBox 17"/>
          <p:cNvSpPr txBox="1"/>
          <p:nvPr/>
        </p:nvSpPr>
        <p:spPr>
          <a:xfrm rot="3640163">
            <a:off x="5710641" y="5061467"/>
            <a:ext cx="1758110" cy="400110"/>
          </a:xfrm>
          <a:prstGeom prst="rect">
            <a:avLst/>
          </a:prstGeom>
          <a:noFill/>
        </p:spPr>
        <p:txBody>
          <a:bodyPr wrap="none">
            <a:spAutoFit/>
            <a:scene3d>
              <a:camera prst="perspectiveHeroicExtremeLeftFacing"/>
              <a:lightRig rig="threePt" dir="t"/>
            </a:scene3d>
          </a:bodyPr>
          <a:lstStyle/>
          <a:p>
            <a:pPr eaLnBrk="1" hangingPunct="1">
              <a:defRPr/>
            </a:pPr>
            <a:r>
              <a:rPr lang="en-AU" sz="2000" b="1" dirty="0">
                <a:solidFill>
                  <a:schemeClr val="accent3">
                    <a:lumMod val="75000"/>
                  </a:schemeClr>
                </a:solidFill>
                <a:latin typeface="+mn-lt"/>
              </a:rPr>
              <a:t>FOUNDATIONS</a:t>
            </a:r>
          </a:p>
        </p:txBody>
      </p:sp>
      <p:sp>
        <p:nvSpPr>
          <p:cNvPr id="22" name="TextBox 21"/>
          <p:cNvSpPr txBox="1"/>
          <p:nvPr/>
        </p:nvSpPr>
        <p:spPr>
          <a:xfrm>
            <a:off x="4102881" y="5291686"/>
            <a:ext cx="1092477" cy="553998"/>
          </a:xfrm>
          <a:prstGeom prst="rect">
            <a:avLst/>
          </a:prstGeom>
          <a:noFill/>
        </p:spPr>
        <p:txBody>
          <a:bodyPr>
            <a:spAutoFit/>
            <a:scene3d>
              <a:camera prst="perspectiveHeroicExtremeLeftFacing"/>
              <a:lightRig rig="threePt" dir="t"/>
            </a:scene3d>
          </a:bodyPr>
          <a:lstStyle/>
          <a:p>
            <a:pPr algn="ctr" eaLnBrk="1" hangingPunct="1">
              <a:defRPr/>
            </a:pPr>
            <a:r>
              <a:rPr lang="en-AU" sz="1500" b="1" dirty="0">
                <a:solidFill>
                  <a:schemeClr val="accent3">
                    <a:lumMod val="50000"/>
                  </a:schemeClr>
                </a:solidFill>
                <a:latin typeface="+mn-lt"/>
              </a:rPr>
              <a:t>People &amp; </a:t>
            </a:r>
            <a:r>
              <a:rPr lang="en-AU" sz="1500" b="1" dirty="0" smtClean="0">
                <a:solidFill>
                  <a:schemeClr val="accent3">
                    <a:lumMod val="50000"/>
                  </a:schemeClr>
                </a:solidFill>
                <a:latin typeface="+mn-lt"/>
              </a:rPr>
              <a:t>KSA’s</a:t>
            </a:r>
            <a:endParaRPr lang="en-AU" sz="1500" b="1" dirty="0">
              <a:solidFill>
                <a:schemeClr val="accent3">
                  <a:lumMod val="50000"/>
                </a:schemeClr>
              </a:solidFill>
              <a:latin typeface="+mn-lt"/>
            </a:endParaRPr>
          </a:p>
        </p:txBody>
      </p:sp>
      <p:grpSp>
        <p:nvGrpSpPr>
          <p:cNvPr id="2" name="Diagram group"/>
          <p:cNvGrpSpPr/>
          <p:nvPr/>
        </p:nvGrpSpPr>
        <p:grpSpPr>
          <a:xfrm>
            <a:off x="3037252" y="2893261"/>
            <a:ext cx="3231719" cy="1615859"/>
            <a:chOff x="2866384" y="1640342"/>
            <a:chExt cx="3231719" cy="1615859"/>
          </a:xfrm>
          <a:scene3d>
            <a:camera prst="isometricOffAxis2Left" zoom="95000"/>
            <a:lightRig rig="flat" dir="t"/>
          </a:scene3d>
        </p:grpSpPr>
        <p:grpSp>
          <p:nvGrpSpPr>
            <p:cNvPr id="3" name="Group 28"/>
            <p:cNvGrpSpPr/>
            <p:nvPr/>
          </p:nvGrpSpPr>
          <p:grpSpPr>
            <a:xfrm>
              <a:off x="2866384" y="1640342"/>
              <a:ext cx="1615859" cy="1615859"/>
              <a:chOff x="2866384" y="1640342"/>
              <a:chExt cx="1615859" cy="1615859"/>
            </a:xfrm>
          </p:grpSpPr>
          <p:sp>
            <p:nvSpPr>
              <p:cNvPr id="36" name="Isosceles Triangle 35"/>
              <p:cNvSpPr/>
              <p:nvPr/>
            </p:nvSpPr>
            <p:spPr>
              <a:xfrm>
                <a:off x="2866384" y="1640342"/>
                <a:ext cx="1615859" cy="1615859"/>
              </a:xfrm>
              <a:prstGeom prst="triangle">
                <a:avLst/>
              </a:prstGeom>
              <a:sp3d extrusionH="104775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Isosceles Triangle 4"/>
              <p:cNvSpPr/>
              <p:nvPr/>
            </p:nvSpPr>
            <p:spPr>
              <a:xfrm>
                <a:off x="3270349" y="2448272"/>
                <a:ext cx="807929" cy="807929"/>
              </a:xfrm>
              <a:prstGeom prst="rect">
                <a:avLst/>
              </a:prstGeom>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eaLnBrk="1" hangingPunct="1">
                  <a:lnSpc>
                    <a:spcPct val="90000"/>
                  </a:lnSpc>
                  <a:spcAft>
                    <a:spcPct val="35000"/>
                  </a:spcAft>
                  <a:defRPr/>
                </a:pPr>
                <a:endParaRPr lang="en-AU" sz="1400" b="1" dirty="0">
                  <a:solidFill>
                    <a:schemeClr val="bg1"/>
                  </a:solidFill>
                </a:endParaRPr>
              </a:p>
            </p:txBody>
          </p:sp>
        </p:grpSp>
        <p:grpSp>
          <p:nvGrpSpPr>
            <p:cNvPr id="6" name="Group 29"/>
            <p:cNvGrpSpPr/>
            <p:nvPr/>
          </p:nvGrpSpPr>
          <p:grpSpPr>
            <a:xfrm>
              <a:off x="3674314" y="1640342"/>
              <a:ext cx="1615859" cy="1615859"/>
              <a:chOff x="3674314" y="1640342"/>
              <a:chExt cx="1615859" cy="1615859"/>
            </a:xfrm>
          </p:grpSpPr>
          <p:sp>
            <p:nvSpPr>
              <p:cNvPr id="34" name="Isosceles Triangle 33"/>
              <p:cNvSpPr/>
              <p:nvPr/>
            </p:nvSpPr>
            <p:spPr>
              <a:xfrm rot="10800000">
                <a:off x="3674314" y="1640342"/>
                <a:ext cx="1615859" cy="1615859"/>
              </a:xfrm>
              <a:prstGeom prst="triangle">
                <a:avLst/>
              </a:prstGeom>
              <a:sp3d extrusionH="104775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Isosceles Triangle 6"/>
              <p:cNvSpPr/>
              <p:nvPr/>
            </p:nvSpPr>
            <p:spPr>
              <a:xfrm rot="21600000">
                <a:off x="4078279" y="1640342"/>
                <a:ext cx="807929" cy="807929"/>
              </a:xfrm>
              <a:prstGeom prst="rect">
                <a:avLst/>
              </a:prstGeom>
              <a:sp3d/>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eaLnBrk="1" hangingPunct="1">
                  <a:lnSpc>
                    <a:spcPct val="90000"/>
                  </a:lnSpc>
                  <a:spcAft>
                    <a:spcPct val="35000"/>
                  </a:spcAft>
                  <a:defRPr/>
                </a:pPr>
                <a:endParaRPr lang="en-AU" sz="1100" dirty="0"/>
              </a:p>
            </p:txBody>
          </p:sp>
        </p:grpSp>
        <p:grpSp>
          <p:nvGrpSpPr>
            <p:cNvPr id="8" name="Group 30"/>
            <p:cNvGrpSpPr/>
            <p:nvPr/>
          </p:nvGrpSpPr>
          <p:grpSpPr>
            <a:xfrm>
              <a:off x="4482244" y="1640342"/>
              <a:ext cx="1615859" cy="1615859"/>
              <a:chOff x="4482244" y="1640342"/>
              <a:chExt cx="1615859" cy="1615859"/>
            </a:xfrm>
          </p:grpSpPr>
          <p:sp>
            <p:nvSpPr>
              <p:cNvPr id="32" name="Isosceles Triangle 31"/>
              <p:cNvSpPr/>
              <p:nvPr/>
            </p:nvSpPr>
            <p:spPr>
              <a:xfrm>
                <a:off x="4482244" y="1640342"/>
                <a:ext cx="1615859" cy="1615859"/>
              </a:xfrm>
              <a:prstGeom prst="triangle">
                <a:avLst/>
              </a:prstGeom>
              <a:sp3d extrusionH="104775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Isosceles Triangle 8"/>
              <p:cNvSpPr/>
              <p:nvPr/>
            </p:nvSpPr>
            <p:spPr>
              <a:xfrm>
                <a:off x="4886209" y="2448272"/>
                <a:ext cx="807929" cy="807929"/>
              </a:xfrm>
              <a:prstGeom prst="rect">
                <a:avLst/>
              </a:prstGeom>
              <a:sp3d/>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eaLnBrk="1" hangingPunct="1">
                  <a:lnSpc>
                    <a:spcPct val="90000"/>
                  </a:lnSpc>
                  <a:spcAft>
                    <a:spcPct val="35000"/>
                  </a:spcAft>
                  <a:defRPr/>
                </a:pPr>
                <a:endParaRPr lang="en-AU" sz="1100" dirty="0"/>
              </a:p>
            </p:txBody>
          </p:sp>
        </p:grpSp>
      </p:grpSp>
      <p:sp>
        <p:nvSpPr>
          <p:cNvPr id="38" name="TextBox 37"/>
          <p:cNvSpPr txBox="1"/>
          <p:nvPr/>
        </p:nvSpPr>
        <p:spPr>
          <a:xfrm>
            <a:off x="3439896" y="3640381"/>
            <a:ext cx="1325969" cy="553998"/>
          </a:xfrm>
          <a:prstGeom prst="rect">
            <a:avLst/>
          </a:prstGeom>
          <a:noFill/>
        </p:spPr>
        <p:txBody>
          <a:bodyPr>
            <a:spAutoFit/>
            <a:scene3d>
              <a:camera prst="perspectiveHeroicExtremeLeftFacing"/>
              <a:lightRig rig="threePt" dir="t"/>
            </a:scene3d>
          </a:bodyPr>
          <a:lstStyle/>
          <a:p>
            <a:pPr eaLnBrk="1" hangingPunct="1">
              <a:defRPr/>
            </a:pPr>
            <a:r>
              <a:rPr lang="en-AU" sz="1500" b="1" dirty="0">
                <a:solidFill>
                  <a:schemeClr val="bg1"/>
                </a:solidFill>
                <a:latin typeface="+mn-lt"/>
              </a:rPr>
              <a:t>Triple </a:t>
            </a:r>
          </a:p>
          <a:p>
            <a:pPr eaLnBrk="1" hangingPunct="1">
              <a:defRPr/>
            </a:pPr>
            <a:r>
              <a:rPr lang="en-AU" sz="1500" b="1" dirty="0">
                <a:solidFill>
                  <a:schemeClr val="bg1"/>
                </a:solidFill>
                <a:latin typeface="+mn-lt"/>
              </a:rPr>
              <a:t>Bottom Line</a:t>
            </a:r>
          </a:p>
        </p:txBody>
      </p:sp>
      <p:sp>
        <p:nvSpPr>
          <p:cNvPr id="39" name="TextBox 38"/>
          <p:cNvSpPr txBox="1"/>
          <p:nvPr/>
        </p:nvSpPr>
        <p:spPr>
          <a:xfrm>
            <a:off x="4716016" y="3850825"/>
            <a:ext cx="1240404" cy="553998"/>
          </a:xfrm>
          <a:prstGeom prst="rect">
            <a:avLst/>
          </a:prstGeom>
          <a:noFill/>
        </p:spPr>
        <p:txBody>
          <a:bodyPr wrap="none">
            <a:spAutoFit/>
            <a:scene3d>
              <a:camera prst="perspectiveHeroicExtremeLeftFacing"/>
              <a:lightRig rig="threePt" dir="t"/>
            </a:scene3d>
          </a:bodyPr>
          <a:lstStyle/>
          <a:p>
            <a:pPr algn="ctr" eaLnBrk="1" hangingPunct="1">
              <a:defRPr/>
            </a:pPr>
            <a:r>
              <a:rPr lang="en-AU" sz="1500" b="1" dirty="0">
                <a:solidFill>
                  <a:schemeClr val="bg1"/>
                </a:solidFill>
                <a:latin typeface="+mn-lt"/>
              </a:rPr>
              <a:t>Supplier</a:t>
            </a:r>
          </a:p>
          <a:p>
            <a:pPr algn="ctr" eaLnBrk="1" hangingPunct="1">
              <a:defRPr/>
            </a:pPr>
            <a:r>
              <a:rPr lang="en-AU" sz="1500" b="1" dirty="0">
                <a:solidFill>
                  <a:schemeClr val="bg1"/>
                </a:solidFill>
                <a:latin typeface="+mn-lt"/>
              </a:rPr>
              <a:t>management</a:t>
            </a:r>
          </a:p>
        </p:txBody>
      </p:sp>
      <p:sp>
        <p:nvSpPr>
          <p:cNvPr id="40" name="TextBox 39"/>
          <p:cNvSpPr txBox="1"/>
          <p:nvPr/>
        </p:nvSpPr>
        <p:spPr>
          <a:xfrm>
            <a:off x="3839563" y="2994818"/>
            <a:ext cx="1680898" cy="553998"/>
          </a:xfrm>
          <a:prstGeom prst="rect">
            <a:avLst/>
          </a:prstGeom>
          <a:noFill/>
        </p:spPr>
        <p:txBody>
          <a:bodyPr>
            <a:spAutoFit/>
            <a:scene3d>
              <a:camera prst="perspectiveHeroicExtremeLeftFacing"/>
              <a:lightRig rig="threePt" dir="t"/>
            </a:scene3d>
          </a:bodyPr>
          <a:lstStyle/>
          <a:p>
            <a:pPr algn="ctr" eaLnBrk="1" hangingPunct="1">
              <a:defRPr/>
            </a:pPr>
            <a:r>
              <a:rPr lang="en-AU" sz="1500" b="1" dirty="0">
                <a:solidFill>
                  <a:schemeClr val="bg1"/>
                </a:solidFill>
                <a:latin typeface="+mn-lt"/>
              </a:rPr>
              <a:t>Sourcing &amp; Collaboration</a:t>
            </a:r>
          </a:p>
        </p:txBody>
      </p:sp>
      <p:sp>
        <p:nvSpPr>
          <p:cNvPr id="41" name="TextBox 40"/>
          <p:cNvSpPr txBox="1"/>
          <p:nvPr/>
        </p:nvSpPr>
        <p:spPr>
          <a:xfrm rot="3603320">
            <a:off x="5286380" y="3510094"/>
            <a:ext cx="1250983" cy="400110"/>
          </a:xfrm>
          <a:prstGeom prst="rect">
            <a:avLst/>
          </a:prstGeom>
          <a:noFill/>
        </p:spPr>
        <p:txBody>
          <a:bodyPr wrap="none">
            <a:spAutoFit/>
            <a:scene3d>
              <a:camera prst="perspectiveHeroicExtremeLeftFacing"/>
              <a:lightRig rig="threePt" dir="t"/>
            </a:scene3d>
          </a:bodyPr>
          <a:lstStyle/>
          <a:p>
            <a:pPr eaLnBrk="1" hangingPunct="1">
              <a:defRPr/>
            </a:pPr>
            <a:r>
              <a:rPr lang="en-AU" sz="2000" b="1" dirty="0">
                <a:solidFill>
                  <a:schemeClr val="accent1">
                    <a:lumMod val="40000"/>
                    <a:lumOff val="60000"/>
                  </a:schemeClr>
                </a:solidFill>
                <a:latin typeface="+mn-lt"/>
              </a:rPr>
              <a:t>STRATEGY</a:t>
            </a:r>
          </a:p>
        </p:txBody>
      </p:sp>
      <p:grpSp>
        <p:nvGrpSpPr>
          <p:cNvPr id="9" name="Diagram group"/>
          <p:cNvGrpSpPr/>
          <p:nvPr/>
        </p:nvGrpSpPr>
        <p:grpSpPr>
          <a:xfrm>
            <a:off x="3844951" y="1412776"/>
            <a:ext cx="1615859" cy="1615859"/>
            <a:chOff x="3674314" y="24482"/>
            <a:chExt cx="1615859" cy="1615859"/>
          </a:xfrm>
          <a:scene3d>
            <a:camera prst="isometricOffAxis2Left" zoom="95000"/>
            <a:lightRig rig="flat" dir="t"/>
          </a:scene3d>
        </p:grpSpPr>
        <p:grpSp>
          <p:nvGrpSpPr>
            <p:cNvPr id="14" name="Group 42"/>
            <p:cNvGrpSpPr/>
            <p:nvPr/>
          </p:nvGrpSpPr>
          <p:grpSpPr>
            <a:xfrm>
              <a:off x="3674314" y="24482"/>
              <a:ext cx="1615859" cy="1615859"/>
              <a:chOff x="3674314" y="24482"/>
              <a:chExt cx="1615859" cy="1615859"/>
            </a:xfrm>
          </p:grpSpPr>
          <p:sp>
            <p:nvSpPr>
              <p:cNvPr id="44" name="Isosceles Triangle 43"/>
              <p:cNvSpPr/>
              <p:nvPr/>
            </p:nvSpPr>
            <p:spPr>
              <a:xfrm>
                <a:off x="3674314" y="24482"/>
                <a:ext cx="1615859" cy="1615859"/>
              </a:xfrm>
              <a:prstGeom prst="triangle">
                <a:avLst/>
              </a:prstGeom>
              <a:solidFill>
                <a:schemeClr val="accent2">
                  <a:lumMod val="75000"/>
                </a:schemeClr>
              </a:solidFill>
              <a:sp3d extrusionH="1047750" contourW="38100" prstMaterial="matte">
                <a:contourClr>
                  <a:schemeClr val="lt1"/>
                </a:contourClr>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Isosceles Triangle 4"/>
              <p:cNvSpPr/>
              <p:nvPr/>
            </p:nvSpPr>
            <p:spPr>
              <a:xfrm>
                <a:off x="4078279" y="832412"/>
                <a:ext cx="807929" cy="807929"/>
              </a:xfrm>
              <a:prstGeom prst="rect">
                <a:avLst/>
              </a:prstGeom>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eaLnBrk="1" hangingPunct="1">
                  <a:lnSpc>
                    <a:spcPct val="90000"/>
                  </a:lnSpc>
                  <a:spcAft>
                    <a:spcPct val="35000"/>
                  </a:spcAft>
                  <a:defRPr/>
                </a:pPr>
                <a:endParaRPr lang="en-AU" sz="1400" b="1" dirty="0"/>
              </a:p>
            </p:txBody>
          </p:sp>
        </p:grpSp>
      </p:grpSp>
      <p:sp>
        <p:nvSpPr>
          <p:cNvPr id="46" name="TextBox 45"/>
          <p:cNvSpPr txBox="1"/>
          <p:nvPr/>
        </p:nvSpPr>
        <p:spPr>
          <a:xfrm rot="3622420">
            <a:off x="4595451" y="1972020"/>
            <a:ext cx="1326004" cy="369332"/>
          </a:xfrm>
          <a:prstGeom prst="rect">
            <a:avLst/>
          </a:prstGeom>
          <a:noFill/>
        </p:spPr>
        <p:txBody>
          <a:bodyPr wrap="none">
            <a:spAutoFit/>
            <a:scene3d>
              <a:camera prst="perspectiveHeroicExtremeLeftFacing"/>
              <a:lightRig rig="threePt" dir="t"/>
            </a:scene3d>
          </a:bodyPr>
          <a:lstStyle/>
          <a:p>
            <a:pPr eaLnBrk="1" hangingPunct="1">
              <a:defRPr/>
            </a:pPr>
            <a:r>
              <a:rPr lang="en-AU" b="1" dirty="0">
                <a:solidFill>
                  <a:srgbClr val="C0504D">
                    <a:lumMod val="40000"/>
                    <a:lumOff val="60000"/>
                  </a:srgbClr>
                </a:solidFill>
              </a:rPr>
              <a:t>BENEFITS</a:t>
            </a:r>
          </a:p>
        </p:txBody>
      </p:sp>
      <p:sp>
        <p:nvSpPr>
          <p:cNvPr id="47" name="TextBox 46"/>
          <p:cNvSpPr txBox="1"/>
          <p:nvPr/>
        </p:nvSpPr>
        <p:spPr>
          <a:xfrm>
            <a:off x="3827206" y="2296180"/>
            <a:ext cx="1680898" cy="523220"/>
          </a:xfrm>
          <a:prstGeom prst="rect">
            <a:avLst/>
          </a:prstGeom>
          <a:noFill/>
        </p:spPr>
        <p:txBody>
          <a:bodyPr>
            <a:spAutoFit/>
            <a:scene3d>
              <a:camera prst="perspectiveHeroicExtremeLeftFacing"/>
              <a:lightRig rig="threePt" dir="t"/>
            </a:scene3d>
          </a:bodyPr>
          <a:lstStyle/>
          <a:p>
            <a:pPr algn="ctr" eaLnBrk="1" hangingPunct="1">
              <a:defRPr/>
            </a:pPr>
            <a:r>
              <a:rPr lang="en-AU" sz="1400" b="1" dirty="0" smtClean="0">
                <a:solidFill>
                  <a:srgbClr val="FFFF00"/>
                </a:solidFill>
              </a:rPr>
              <a:t>Procurement Excellence</a:t>
            </a:r>
            <a:endParaRPr lang="en-AU" sz="1400" b="1" dirty="0">
              <a:solidFill>
                <a:srgbClr val="FFFF00"/>
              </a:solidFill>
            </a:endParaRPr>
          </a:p>
        </p:txBody>
      </p:sp>
      <p:sp>
        <p:nvSpPr>
          <p:cNvPr id="43" name="Title 1"/>
          <p:cNvSpPr>
            <a:spLocks noGrp="1"/>
          </p:cNvSpPr>
          <p:nvPr>
            <p:ph type="title"/>
          </p:nvPr>
        </p:nvSpPr>
        <p:spPr>
          <a:xfrm>
            <a:off x="533400" y="685800"/>
            <a:ext cx="8837612" cy="654050"/>
          </a:xfrm>
        </p:spPr>
        <p:txBody>
          <a:bodyPr>
            <a:normAutofit fontScale="90000"/>
          </a:bodyPr>
          <a:lstStyle/>
          <a:p>
            <a:pPr eaLnBrk="1" fontAlgn="auto" hangingPunct="1">
              <a:spcBef>
                <a:spcPts val="0"/>
              </a:spcBef>
              <a:spcAft>
                <a:spcPts val="0"/>
              </a:spcAft>
              <a:defRPr/>
            </a:pPr>
            <a:r>
              <a:rPr lang="en-AU" sz="2800" dirty="0" smtClean="0">
                <a:solidFill>
                  <a:schemeClr val="tx1"/>
                </a:solidFill>
                <a:latin typeface="Calibri" pitchFamily="34" charset="0"/>
                <a:ea typeface="+mn-ea"/>
                <a:cs typeface="+mn-cs"/>
              </a:rPr>
              <a:t>So how does Procurement achieve all these goals? </a:t>
            </a:r>
            <a:endParaRPr lang="en-AU" sz="2800" dirty="0">
              <a:solidFill>
                <a:schemeClr val="tx1"/>
              </a:solidFill>
              <a:latin typeface="Calibri" pitchFamily="34" charset="0"/>
              <a:ea typeface="+mn-ea"/>
              <a:cs typeface="+mn-cs"/>
            </a:endParaRPr>
          </a:p>
        </p:txBody>
      </p:sp>
      <p:sp>
        <p:nvSpPr>
          <p:cNvPr id="48" name="TextBox 47"/>
          <p:cNvSpPr txBox="1"/>
          <p:nvPr/>
        </p:nvSpPr>
        <p:spPr>
          <a:xfrm rot="17244971">
            <a:off x="461279" y="3094449"/>
            <a:ext cx="5323958" cy="523220"/>
          </a:xfrm>
          <a:prstGeom prst="rect">
            <a:avLst/>
          </a:prstGeom>
          <a:noFill/>
        </p:spPr>
        <p:txBody>
          <a:bodyPr wrap="none">
            <a:spAutoFit/>
            <a:scene3d>
              <a:camera prst="isometricOffAxis2Left"/>
              <a:lightRig rig="threePt" dir="t"/>
            </a:scene3d>
          </a:bodyPr>
          <a:lstStyle/>
          <a:p>
            <a:pPr eaLnBrk="1" hangingPunct="1">
              <a:defRPr/>
            </a:pPr>
            <a:r>
              <a:rPr lang="en-AU" sz="2800" dirty="0" smtClean="0">
                <a:latin typeface="+mn-lt"/>
              </a:rPr>
              <a:t>By Building </a:t>
            </a:r>
            <a:r>
              <a:rPr lang="en-AU" sz="2800" dirty="0">
                <a:latin typeface="+mn-lt"/>
              </a:rPr>
              <a:t>Procurement Excellence</a:t>
            </a:r>
          </a:p>
        </p:txBody>
      </p:sp>
    </p:spTree>
    <p:extLst>
      <p:ext uri="{BB962C8B-B14F-4D97-AF65-F5344CB8AC3E}">
        <p14:creationId xmlns:p14="http://schemas.microsoft.com/office/powerpoint/2010/main" val="3446341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1104" cy="1499616"/>
          </a:xfrm>
        </p:spPr>
        <p:txBody>
          <a:bodyPr>
            <a:normAutofit/>
          </a:bodyPr>
          <a:lstStyle/>
          <a:p>
            <a:r>
              <a:rPr lang="en-US" dirty="0" smtClean="0"/>
              <a:t>The Critical Link in achieving Public Procurement excellence</a:t>
            </a:r>
            <a:endParaRPr lang="en-US" dirty="0"/>
          </a:p>
        </p:txBody>
      </p:sp>
      <p:sp>
        <p:nvSpPr>
          <p:cNvPr id="3" name="Content Placeholder 2"/>
          <p:cNvSpPr>
            <a:spLocks noGrp="1"/>
          </p:cNvSpPr>
          <p:nvPr>
            <p:ph idx="1"/>
          </p:nvPr>
        </p:nvSpPr>
        <p:spPr>
          <a:xfrm>
            <a:off x="768096" y="2057400"/>
            <a:ext cx="7290055" cy="4023360"/>
          </a:xfrm>
        </p:spPr>
        <p:txBody>
          <a:bodyPr/>
          <a:lstStyle/>
          <a:p>
            <a:r>
              <a:rPr lang="en-US" sz="2800" dirty="0" smtClean="0"/>
              <a:t>So what makes the system work (or not work)?</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What brings the two processes together?</a:t>
            </a:r>
          </a:p>
        </p:txBody>
      </p:sp>
      <p:pic>
        <p:nvPicPr>
          <p:cNvPr id="11" name="Picture 10"/>
          <p:cNvPicPr>
            <a:picLocks noChangeAspect="1"/>
          </p:cNvPicPr>
          <p:nvPr/>
        </p:nvPicPr>
        <p:blipFill>
          <a:blip r:embed="rId3"/>
          <a:stretch>
            <a:fillRect/>
          </a:stretch>
        </p:blipFill>
        <p:spPr>
          <a:xfrm>
            <a:off x="5591176" y="3276600"/>
            <a:ext cx="2466975" cy="1847850"/>
          </a:xfrm>
          <a:prstGeom prst="rect">
            <a:avLst/>
          </a:prstGeom>
        </p:spPr>
      </p:pic>
      <p:pic>
        <p:nvPicPr>
          <p:cNvPr id="14" name="Picture 13"/>
          <p:cNvPicPr>
            <a:picLocks noChangeAspect="1"/>
          </p:cNvPicPr>
          <p:nvPr/>
        </p:nvPicPr>
        <p:blipFill>
          <a:blip r:embed="rId4"/>
          <a:stretch>
            <a:fillRect/>
          </a:stretch>
        </p:blipFill>
        <p:spPr>
          <a:xfrm>
            <a:off x="990600" y="3429000"/>
            <a:ext cx="2819400" cy="1619250"/>
          </a:xfrm>
          <a:prstGeom prst="rect">
            <a:avLst/>
          </a:prstGeom>
        </p:spPr>
      </p:pic>
      <p:sp>
        <p:nvSpPr>
          <p:cNvPr id="15" name="TextBox 14"/>
          <p:cNvSpPr txBox="1"/>
          <p:nvPr/>
        </p:nvSpPr>
        <p:spPr>
          <a:xfrm>
            <a:off x="1461795" y="2743200"/>
            <a:ext cx="2091342" cy="646331"/>
          </a:xfrm>
          <a:prstGeom prst="rect">
            <a:avLst/>
          </a:prstGeom>
          <a:noFill/>
        </p:spPr>
        <p:txBody>
          <a:bodyPr wrap="none" rtlCol="0">
            <a:spAutoFit/>
          </a:bodyPr>
          <a:lstStyle/>
          <a:p>
            <a:r>
              <a:rPr lang="en-US" dirty="0" smtClean="0"/>
              <a:t>A Well Established</a:t>
            </a:r>
          </a:p>
          <a:p>
            <a:r>
              <a:rPr lang="en-US" dirty="0" smtClean="0"/>
              <a:t>Legal Framework</a:t>
            </a:r>
            <a:endParaRPr lang="en-US" dirty="0"/>
          </a:p>
        </p:txBody>
      </p:sp>
      <p:sp>
        <p:nvSpPr>
          <p:cNvPr id="18" name="TextBox 17"/>
          <p:cNvSpPr txBox="1"/>
          <p:nvPr/>
        </p:nvSpPr>
        <p:spPr>
          <a:xfrm>
            <a:off x="5715000" y="2777490"/>
            <a:ext cx="2236510" cy="646331"/>
          </a:xfrm>
          <a:prstGeom prst="rect">
            <a:avLst/>
          </a:prstGeom>
          <a:noFill/>
        </p:spPr>
        <p:txBody>
          <a:bodyPr wrap="none" rtlCol="0">
            <a:spAutoFit/>
          </a:bodyPr>
          <a:lstStyle/>
          <a:p>
            <a:r>
              <a:rPr lang="en-US" dirty="0" smtClean="0"/>
              <a:t>A Well Established</a:t>
            </a:r>
          </a:p>
          <a:p>
            <a:r>
              <a:rPr lang="en-US" dirty="0" smtClean="0"/>
              <a:t>Process Framework</a:t>
            </a:r>
            <a:endParaRPr lang="en-US" dirty="0"/>
          </a:p>
        </p:txBody>
      </p:sp>
      <p:graphicFrame>
        <p:nvGraphicFramePr>
          <p:cNvPr id="16" name="Diagram 15"/>
          <p:cNvGraphicFramePr/>
          <p:nvPr/>
        </p:nvGraphicFramePr>
        <p:xfrm>
          <a:off x="3671595" y="3724910"/>
          <a:ext cx="1891005" cy="9994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467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link that binds: </a:t>
            </a:r>
            <a:br>
              <a:rPr lang="en-US" dirty="0" smtClean="0"/>
            </a:br>
            <a:r>
              <a:rPr lang="en-US" dirty="0" smtClean="0"/>
              <a:t>The Public procurement professional</a:t>
            </a:r>
            <a:endParaRPr lang="en-US" dirty="0"/>
          </a:p>
        </p:txBody>
      </p:sp>
      <p:pic>
        <p:nvPicPr>
          <p:cNvPr id="10" name="Content Placeholder 9"/>
          <p:cNvPicPr>
            <a:picLocks noGrp="1" noChangeAspect="1"/>
          </p:cNvPicPr>
          <p:nvPr>
            <p:ph idx="1"/>
          </p:nvPr>
        </p:nvPicPr>
        <p:blipFill>
          <a:blip r:embed="rId2"/>
          <a:stretch>
            <a:fillRect/>
          </a:stretch>
        </p:blipFill>
        <p:spPr>
          <a:xfrm>
            <a:off x="3105150" y="4689880"/>
            <a:ext cx="3295650" cy="2091920"/>
          </a:xfrm>
          <a:prstGeom prst="rect">
            <a:avLst/>
          </a:prstGeom>
        </p:spPr>
      </p:pic>
      <p:pic>
        <p:nvPicPr>
          <p:cNvPr id="4" name="Picture 3"/>
          <p:cNvPicPr>
            <a:picLocks noChangeAspect="1"/>
          </p:cNvPicPr>
          <p:nvPr/>
        </p:nvPicPr>
        <p:blipFill>
          <a:blip r:embed="rId3"/>
          <a:stretch>
            <a:fillRect/>
          </a:stretch>
        </p:blipFill>
        <p:spPr>
          <a:xfrm>
            <a:off x="5591176" y="2630269"/>
            <a:ext cx="2466975" cy="1847850"/>
          </a:xfrm>
          <a:prstGeom prst="rect">
            <a:avLst/>
          </a:prstGeom>
        </p:spPr>
      </p:pic>
      <p:pic>
        <p:nvPicPr>
          <p:cNvPr id="5" name="Picture 4"/>
          <p:cNvPicPr>
            <a:picLocks noChangeAspect="1"/>
          </p:cNvPicPr>
          <p:nvPr/>
        </p:nvPicPr>
        <p:blipFill>
          <a:blip r:embed="rId4"/>
          <a:stretch>
            <a:fillRect/>
          </a:stretch>
        </p:blipFill>
        <p:spPr>
          <a:xfrm>
            <a:off x="990600" y="2782669"/>
            <a:ext cx="2819400" cy="1619250"/>
          </a:xfrm>
          <a:prstGeom prst="rect">
            <a:avLst/>
          </a:prstGeom>
        </p:spPr>
      </p:pic>
      <p:sp>
        <p:nvSpPr>
          <p:cNvPr id="6" name="TextBox 5"/>
          <p:cNvSpPr txBox="1"/>
          <p:nvPr/>
        </p:nvSpPr>
        <p:spPr>
          <a:xfrm>
            <a:off x="1447800" y="2096869"/>
            <a:ext cx="2091342" cy="646331"/>
          </a:xfrm>
          <a:prstGeom prst="rect">
            <a:avLst/>
          </a:prstGeom>
          <a:noFill/>
        </p:spPr>
        <p:txBody>
          <a:bodyPr wrap="none" rtlCol="0">
            <a:spAutoFit/>
          </a:bodyPr>
          <a:lstStyle/>
          <a:p>
            <a:r>
              <a:rPr lang="en-US" dirty="0"/>
              <a:t>A Well Established</a:t>
            </a:r>
          </a:p>
          <a:p>
            <a:r>
              <a:rPr lang="en-US" dirty="0"/>
              <a:t>Legal Framework</a:t>
            </a:r>
          </a:p>
        </p:txBody>
      </p:sp>
      <p:sp>
        <p:nvSpPr>
          <p:cNvPr id="7" name="TextBox 6"/>
          <p:cNvSpPr txBox="1"/>
          <p:nvPr/>
        </p:nvSpPr>
        <p:spPr>
          <a:xfrm>
            <a:off x="5715000" y="2131159"/>
            <a:ext cx="2236510" cy="646331"/>
          </a:xfrm>
          <a:prstGeom prst="rect">
            <a:avLst/>
          </a:prstGeom>
          <a:noFill/>
        </p:spPr>
        <p:txBody>
          <a:bodyPr wrap="none" rtlCol="0">
            <a:spAutoFit/>
          </a:bodyPr>
          <a:lstStyle/>
          <a:p>
            <a:r>
              <a:rPr lang="en-US" dirty="0" smtClean="0"/>
              <a:t>A Well Established</a:t>
            </a:r>
          </a:p>
          <a:p>
            <a:r>
              <a:rPr lang="en-US" dirty="0" smtClean="0"/>
              <a:t>Process Framework</a:t>
            </a:r>
            <a:endParaRPr lang="en-US" dirty="0"/>
          </a:p>
        </p:txBody>
      </p:sp>
      <p:graphicFrame>
        <p:nvGraphicFramePr>
          <p:cNvPr id="8" name="Diagram 7"/>
          <p:cNvGraphicFramePr/>
          <p:nvPr>
            <p:extLst>
              <p:ext uri="{D42A27DB-BD31-4B8C-83A1-F6EECF244321}">
                <p14:modId xmlns:p14="http://schemas.microsoft.com/office/powerpoint/2010/main" val="620922058"/>
              </p:ext>
            </p:extLst>
          </p:nvPr>
        </p:nvGraphicFramePr>
        <p:xfrm>
          <a:off x="3671595" y="3078579"/>
          <a:ext cx="1891005" cy="9994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Up Arrow 10"/>
          <p:cNvSpPr/>
          <p:nvPr/>
        </p:nvSpPr>
        <p:spPr>
          <a:xfrm>
            <a:off x="4221481" y="4001869"/>
            <a:ext cx="731519" cy="7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78940" y="5449669"/>
            <a:ext cx="2210926" cy="646331"/>
          </a:xfrm>
          <a:prstGeom prst="rect">
            <a:avLst/>
          </a:prstGeom>
          <a:noFill/>
        </p:spPr>
        <p:txBody>
          <a:bodyPr wrap="none" rtlCol="0">
            <a:spAutoFit/>
          </a:bodyPr>
          <a:lstStyle/>
          <a:p>
            <a:r>
              <a:rPr lang="en-US" dirty="0" smtClean="0"/>
              <a:t>Human Capital/</a:t>
            </a:r>
          </a:p>
          <a:p>
            <a:r>
              <a:rPr lang="en-US" dirty="0" smtClean="0"/>
              <a:t>Talent Management</a:t>
            </a:r>
            <a:endParaRPr lang="en-US" dirty="0"/>
          </a:p>
        </p:txBody>
      </p:sp>
    </p:spTree>
    <p:extLst>
      <p:ext uri="{BB962C8B-B14F-4D97-AF65-F5344CB8AC3E}">
        <p14:creationId xmlns:p14="http://schemas.microsoft.com/office/powerpoint/2010/main" val="352272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human capital/talent management?</a:t>
            </a:r>
            <a:endParaRPr lang="en-US" dirty="0"/>
          </a:p>
        </p:txBody>
      </p:sp>
      <p:sp>
        <p:nvSpPr>
          <p:cNvPr id="3" name="Content Placeholder 2"/>
          <p:cNvSpPr>
            <a:spLocks noGrp="1"/>
          </p:cNvSpPr>
          <p:nvPr>
            <p:ph idx="1"/>
          </p:nvPr>
        </p:nvSpPr>
        <p:spPr/>
        <p:txBody>
          <a:bodyPr>
            <a:noAutofit/>
          </a:bodyPr>
          <a:lstStyle/>
          <a:p>
            <a:pPr>
              <a:spcAft>
                <a:spcPts val="0"/>
              </a:spcAft>
              <a:defRPr/>
            </a:pPr>
            <a:r>
              <a:rPr lang="en-US" sz="2400" dirty="0"/>
              <a:t>Traditional Employment Focus</a:t>
            </a:r>
          </a:p>
          <a:p>
            <a:pPr lvl="1">
              <a:spcAft>
                <a:spcPts val="0"/>
              </a:spcAft>
              <a:defRPr/>
            </a:pPr>
            <a:r>
              <a:rPr lang="en-US" sz="2400" dirty="0"/>
              <a:t>Skills &amp; education</a:t>
            </a:r>
          </a:p>
          <a:p>
            <a:pPr lvl="1">
              <a:spcAft>
                <a:spcPts val="0"/>
              </a:spcAft>
              <a:defRPr/>
            </a:pPr>
            <a:r>
              <a:rPr lang="en-US" sz="2400" dirty="0"/>
              <a:t>Duties &amp; responsibilities</a:t>
            </a:r>
          </a:p>
          <a:p>
            <a:pPr lvl="1">
              <a:spcAft>
                <a:spcPts val="0"/>
              </a:spcAft>
              <a:defRPr/>
            </a:pPr>
            <a:r>
              <a:rPr lang="en-US" sz="2400" dirty="0"/>
              <a:t>Some characteristics (strength, repetitive, endurance, etc.)</a:t>
            </a:r>
          </a:p>
          <a:p>
            <a:pPr lvl="1">
              <a:spcAft>
                <a:spcPts val="0"/>
              </a:spcAft>
              <a:defRPr/>
            </a:pPr>
            <a:r>
              <a:rPr lang="en-US" sz="2400" dirty="0"/>
              <a:t>Experience</a:t>
            </a:r>
          </a:p>
          <a:p>
            <a:pPr lvl="1">
              <a:spcAft>
                <a:spcPts val="0"/>
              </a:spcAft>
              <a:buNone/>
              <a:defRPr/>
            </a:pPr>
            <a:endParaRPr lang="en-US" sz="2400" dirty="0"/>
          </a:p>
          <a:p>
            <a:pPr>
              <a:spcAft>
                <a:spcPts val="0"/>
              </a:spcAft>
              <a:defRPr/>
            </a:pPr>
            <a:r>
              <a:rPr lang="en-US" sz="2400" dirty="0"/>
              <a:t>Talent Management Focus – Traditional plus more scrutiny on …</a:t>
            </a:r>
          </a:p>
          <a:p>
            <a:pPr lvl="1">
              <a:spcAft>
                <a:spcPts val="0"/>
              </a:spcAft>
              <a:defRPr/>
            </a:pPr>
            <a:r>
              <a:rPr lang="en-US" sz="2400" dirty="0"/>
              <a:t>Traits</a:t>
            </a:r>
          </a:p>
          <a:p>
            <a:pPr lvl="1">
              <a:spcAft>
                <a:spcPts val="0"/>
              </a:spcAft>
              <a:defRPr/>
            </a:pPr>
            <a:r>
              <a:rPr lang="en-US" sz="2400" dirty="0"/>
              <a:t>Behavior</a:t>
            </a:r>
          </a:p>
          <a:p>
            <a:pPr lvl="1">
              <a:spcAft>
                <a:spcPts val="0"/>
              </a:spcAft>
              <a:defRPr/>
            </a:pPr>
            <a:r>
              <a:rPr lang="en-US" sz="2400" dirty="0"/>
              <a:t>Talent …</a:t>
            </a:r>
          </a:p>
          <a:p>
            <a:pPr>
              <a:spcAft>
                <a:spcPts val="0"/>
              </a:spcAft>
              <a:defRPr/>
            </a:pPr>
            <a:endParaRPr lang="en-US" sz="2400" dirty="0"/>
          </a:p>
          <a:p>
            <a:endParaRPr lang="en-US" sz="2400" dirty="0"/>
          </a:p>
        </p:txBody>
      </p:sp>
      <p:pic>
        <p:nvPicPr>
          <p:cNvPr id="4" name="Picture 2" descr="http://www.extension.ucsb.edu/img/unex/cert/ProjM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551" y="5257800"/>
            <a:ext cx="1881649" cy="12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086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eedSK.TiEyT2DetTYBRA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26586</TotalTime>
  <Words>1777</Words>
  <Application>Microsoft Office PowerPoint</Application>
  <PresentationFormat>On-screen Show (4:3)</PresentationFormat>
  <Paragraphs>228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Integral</vt:lpstr>
      <vt:lpstr>Procurement’s Most Strategic Asset:  It’s Professionals </vt:lpstr>
      <vt:lpstr>Necessity and technology are driving change in public procurement</vt:lpstr>
      <vt:lpstr>Let us look at this Conference’s themes</vt:lpstr>
      <vt:lpstr>Challenges of the “new” procurement</vt:lpstr>
      <vt:lpstr>These Changes impact how we do our business</vt:lpstr>
      <vt:lpstr>So how does Procurement achieve all these goals? </vt:lpstr>
      <vt:lpstr>The Critical Link in achieving Public Procurement excellence</vt:lpstr>
      <vt:lpstr>The link that binds:  The Public procurement professional</vt:lpstr>
      <vt:lpstr>What is human capital/talent management?</vt:lpstr>
      <vt:lpstr>To achieve excellence we need professionals who are familiar with:</vt:lpstr>
      <vt:lpstr>To achieve excellence we need professionals who are familiar with:</vt:lpstr>
      <vt:lpstr>So how do we get the talent needed to move to procurement excellence?</vt:lpstr>
      <vt:lpstr>Recruiting the right talent</vt:lpstr>
      <vt:lpstr>Retaining the right talent</vt:lpstr>
      <vt:lpstr>Developing succession plans to capture talent</vt:lpstr>
      <vt:lpstr>So where does this leave us?</vt:lpstr>
      <vt:lpstr>Why worry about being a profession?</vt:lpstr>
      <vt:lpstr>What are the contours of a profession?</vt:lpstr>
      <vt:lpstr>Where ARE WE NOW?</vt:lpstr>
      <vt:lpstr>Is procurement sufficiently esoteric to justify a profession?</vt:lpstr>
      <vt:lpstr>What is a job analysis?</vt:lpstr>
      <vt:lpstr>A final statement</vt:lpstr>
      <vt:lpstr>In conclusion: procurement needs to be more strategic and drive performance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Eric Prier</dc:creator>
  <cp:lastModifiedBy>%username%</cp:lastModifiedBy>
  <cp:revision>93</cp:revision>
  <dcterms:created xsi:type="dcterms:W3CDTF">2010-08-06T16:11:21Z</dcterms:created>
  <dcterms:modified xsi:type="dcterms:W3CDTF">2017-03-02T17:18:09Z</dcterms:modified>
</cp:coreProperties>
</file>